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63" r:id="rId3"/>
    <p:sldId id="261" r:id="rId4"/>
    <p:sldId id="259" r:id="rId5"/>
    <p:sldId id="258" r:id="rId6"/>
    <p:sldId id="264" r:id="rId7"/>
    <p:sldId id="266" r:id="rId8"/>
    <p:sldId id="265" r:id="rId9"/>
    <p:sldId id="267" r:id="rId10"/>
    <p:sldId id="268" r:id="rId11"/>
    <p:sldId id="269" r:id="rId12"/>
    <p:sldId id="270" r:id="rId13"/>
    <p:sldId id="271" r:id="rId14"/>
    <p:sldId id="260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42" autoAdjust="0"/>
  </p:normalViewPr>
  <p:slideViewPr>
    <p:cSldViewPr snapToGrid="0">
      <p:cViewPr varScale="1">
        <p:scale>
          <a:sx n="92" d="100"/>
          <a:sy n="92" d="100"/>
        </p:scale>
        <p:origin x="84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4D073-C4A8-4FD0-A15D-2302794B718A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AEC4-8184-45B1-8982-1DE7889D07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4180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080E47-7A45-4D62-B8B2-C1483F6EC8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B003E15-0987-482A-8ED5-36DBFBC3F4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9D8E10-F883-4A05-8EC2-AACFE22D1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7613-60F0-4BB1-AB2C-17EFF8B772D9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12C1F8-E359-4EF9-97C9-7C99BE6C5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5F0627-DD04-4D17-A2C8-07A397FF7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0473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7821-4D9E-4293-9F31-C209CADC0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EC98D8F-A1B5-4940-8B26-758E0DD2C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16FED3A-6473-4844-83C5-F843A1E61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75EF-8CB1-4ADA-A7E9-EBAF62760E66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D41100-D25C-4A11-8589-C055AE490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6B805E-7D19-412C-88B7-1A026D86B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9161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641A0E-20BB-498F-BD33-39E5C3360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B0122F4-3826-45D3-A554-84A2FD75E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8ABCF8-D985-404C-B80E-C7A727057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CCF69-4AB7-480F-B4C8-D18924C06D17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D53020-EF42-4DF6-B828-BC598CB69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908E77-3EC6-4992-A135-B21C5AE36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4279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E7AFE2-4983-4904-BC29-0194FA1BB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E6457F-0DDC-4A05-B0C0-4E138E88E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006B59-4CE1-4AEF-9150-519631308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59DAC32-103A-4429-82E1-D6A5E952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4C69-AA1E-45FE-A627-6F93053A7EA7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900BC35-F534-4FC1-AA83-B10FD4CD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205E2B-69A2-47E8-A186-DD81A6008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154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569E84-6E7E-4F01-B3FD-90760042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7F57AF5-9BBA-49A9-8757-402E8770E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64A68CD-0EEA-4DC0-853F-00C8AF0993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07BA021-2B3A-4FC2-908F-05C1B295F2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7640721-BA80-4E90-949C-2499EEA766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552695D-7AC9-4372-AC8D-ACCD3E528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34DD7-6B32-45C0-961D-9A09F41EEEDF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7553DF1-9C03-4DB5-850E-CBC33F884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9E30506-1C9B-4B78-8325-AB29BC659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339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5FAF20-2FDE-4A11-919A-361CB6B94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89000CE-3C84-4425-86AB-EE6CB05E1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665C7-D1B0-4D36-8221-BA1EE4BDA827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ED373FC-2911-4238-9C7B-01ED2B423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BF6FD55-B1F4-42E6-8A68-9CDEF2633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165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D47F4AB-A39E-4A06-80AC-5FFA1D684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A3A24-D86C-4F00-9DCB-C2D12AA32D73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22C4E29-0605-4993-B383-55122B626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534A54-B72C-48D5-AF3A-4AFA40691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231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4DAD1B-A318-4479-A1A6-C939DC23D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370DA9-B838-4B8E-8FE1-C59FF74A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D250F33-4C97-4749-931F-FCF1B054F7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FE72EED-387D-4445-BF02-386D4FD9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E690A-7492-44CC-A1ED-15C4D02D2B9C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BA69E67-B324-459A-A03D-18E66933A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ED937E-9F1E-4660-8AFD-2156C7EA8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070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81FD85-239F-467C-AAB0-3DC4C3073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05D3CF5-AD6D-48F1-8CF7-DC8CBAB3F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B8A03AA-6738-441B-9A61-F97FB8C2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EF71EE-991F-4BB7-A867-9379742BE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B1213-0D8C-4448-9899-84FE90CDABA2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9D7E334-56BB-4902-B60A-81F12901B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6652A2-56F9-4FF4-A56D-D74ED62BE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905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487D51-9DB0-4ACA-9A2C-C74E05032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1CD0E27-56AD-4C91-8723-E7CF9B822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F24015-F090-4BA7-89C7-8ED20D3BB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25413-4A51-4614-A2D3-EAAEE3A4310E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9B6B66-F48A-4A36-BCF0-657022576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E0FC76-B446-4BA2-88DD-01CC63AB5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4904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DA821BE-9083-435F-ADE8-477D01AC1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04B05FA-E5B0-4C6E-BDD9-D17240B86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CF81AE-90CB-4DEF-9FA5-4D212B0C1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B4FE-3599-4DFC-AB0E-CA2E818D6472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26AA51B-7E62-4024-97B2-B34C2ECDF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2C47D-EA1B-4657-8BEE-041AAF754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54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99577FB-E9E3-4D8F-BD24-72C55A7DE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1E899DC-C87E-443E-8971-4EFCE05F1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3C0199-9724-4C36-8F3D-5B78BCE1D8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62536-C472-463B-BF84-2C5D177AFCE7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1252B5-34E4-407B-A253-B70CC34F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D8E251-A0FB-4E64-96AE-BB2938AA0F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2407D-7891-46B9-8427-E5CB8AA8E5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978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NULL" TargetMode="External"/><Relationship Id="rId3" Type="http://schemas.openxmlformats.org/officeDocument/2006/relationships/hyperlink" Target="NULL" TargetMode="External"/><Relationship Id="rId7" Type="http://schemas.openxmlformats.org/officeDocument/2006/relationships/hyperlink" Target="NULL" TargetMode="External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NULL" TargetMode="External"/><Relationship Id="rId11" Type="http://schemas.openxmlformats.org/officeDocument/2006/relationships/hyperlink" Target="NULL" TargetMode="External"/><Relationship Id="rId5" Type="http://schemas.openxmlformats.org/officeDocument/2006/relationships/hyperlink" Target="NULL" TargetMode="External"/><Relationship Id="rId10" Type="http://schemas.openxmlformats.org/officeDocument/2006/relationships/hyperlink" Target="NULL" TargetMode="External"/><Relationship Id="rId4" Type="http://schemas.openxmlformats.org/officeDocument/2006/relationships/hyperlink" Target="NULL" TargetMode="External"/><Relationship Id="rId9" Type="http://schemas.openxmlformats.org/officeDocument/2006/relationships/hyperlink" Target="NUL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NULL" TargetMode="External"/><Relationship Id="rId7" Type="http://schemas.openxmlformats.org/officeDocument/2006/relationships/hyperlink" Target="http://www.wsj.com/sogan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NULL" TargetMode="External"/><Relationship Id="rId5" Type="http://schemas.openxmlformats.org/officeDocument/2006/relationships/hyperlink" Target="NULL" TargetMode="External"/><Relationship Id="rId4" Type="http://schemas.openxmlformats.org/officeDocument/2006/relationships/hyperlink" Target="NUL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NULL" TargetMode="External"/><Relationship Id="rId3" Type="http://schemas.openxmlformats.org/officeDocument/2006/relationships/hyperlink" Target="NULL" TargetMode="External"/><Relationship Id="rId7" Type="http://schemas.openxmlformats.org/officeDocument/2006/relationships/hyperlink" Target="NULL" TargetMode="External"/><Relationship Id="rId12" Type="http://schemas.openxmlformats.org/officeDocument/2006/relationships/hyperlink" Target="mailto:info@keris.or.kr" TargetMode="External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NULL" TargetMode="External"/><Relationship Id="rId11" Type="http://schemas.openxmlformats.org/officeDocument/2006/relationships/image" Target="../media/image6.png"/><Relationship Id="rId5" Type="http://schemas.openxmlformats.org/officeDocument/2006/relationships/hyperlink" Target="NULL" TargetMode="External"/><Relationship Id="rId10" Type="http://schemas.openxmlformats.org/officeDocument/2006/relationships/image" Target="../media/image5.png"/><Relationship Id="rId4" Type="http://schemas.openxmlformats.org/officeDocument/2006/relationships/hyperlink" Target="NULL" TargetMode="External"/><Relationship Id="rId9" Type="http://schemas.openxmlformats.org/officeDocument/2006/relationships/hyperlink" Target="http://www.wsj.com/knu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liskor.kr" TargetMode="External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NUL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wsj.com/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5.png"/><Relationship Id="rId7" Type="http://schemas.openxmlformats.org/officeDocument/2006/relationships/image" Target="../media/image1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8.png"/><Relationship Id="rId7" Type="http://schemas.openxmlformats.org/officeDocument/2006/relationships/image" Target="../media/image13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30.png"/><Relationship Id="rId10" Type="http://schemas.openxmlformats.org/officeDocument/2006/relationships/image" Target="../media/image16.png"/><Relationship Id="rId4" Type="http://schemas.openxmlformats.org/officeDocument/2006/relationships/image" Target="../media/image29.png"/><Relationship Id="rId9" Type="http://schemas.openxmlformats.org/officeDocument/2006/relationships/image" Target="../media/image1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2.png"/><Relationship Id="rId7" Type="http://schemas.openxmlformats.org/officeDocument/2006/relationships/image" Target="../media/image15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7.svg"/><Relationship Id="rId5" Type="http://schemas.openxmlformats.org/officeDocument/2006/relationships/image" Target="../media/image13.svg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9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info@liskor.k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Wsja_iPad_CMYK_low">
            <a:extLst>
              <a:ext uri="{FF2B5EF4-FFF2-40B4-BE49-F238E27FC236}">
                <a16:creationId xmlns:a16="http://schemas.microsoft.com/office/drawing/2014/main" id="{09FCC1DB-ABF2-163A-091D-4EC1134A2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32"/>
          <a:stretch>
            <a:fillRect/>
          </a:stretch>
        </p:blipFill>
        <p:spPr bwMode="auto">
          <a:xfrm>
            <a:off x="3534569" y="1349474"/>
            <a:ext cx="5122862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68C65B8-DAE1-C302-8919-49DF7713CFBF}"/>
              </a:ext>
            </a:extLst>
          </p:cNvPr>
          <p:cNvSpPr txBox="1">
            <a:spLocks/>
          </p:cNvSpPr>
          <p:nvPr/>
        </p:nvSpPr>
        <p:spPr>
          <a:xfrm>
            <a:off x="1906587" y="4770512"/>
            <a:ext cx="8378825" cy="973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b="1" dirty="0">
                <a:ea typeface="굴림" charset="-127"/>
              </a:rPr>
              <a:t>The Wall Street Journal </a:t>
            </a:r>
          </a:p>
          <a:p>
            <a:r>
              <a:rPr lang="ko-KR" altLang="en-US" sz="2800" b="1" dirty="0">
                <a:ea typeface="굴림" charset="-127"/>
              </a:rPr>
              <a:t>신규 회원 및 기존 이용자 재 가입 방법</a:t>
            </a:r>
            <a:endParaRPr lang="en-US" altLang="ko-KR" sz="2800" b="1" dirty="0">
              <a:ea typeface="굴림" charset="-127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6DB9BCD-B6C1-7CE0-B894-874C149BFE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5" t="14062" r="67789" b="79793"/>
          <a:stretch/>
        </p:blipFill>
        <p:spPr bwMode="auto">
          <a:xfrm>
            <a:off x="3322879" y="399577"/>
            <a:ext cx="555918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8">
            <a:extLst>
              <a:ext uri="{FF2B5EF4-FFF2-40B4-BE49-F238E27FC236}">
                <a16:creationId xmlns:a16="http://schemas.microsoft.com/office/drawing/2014/main" id="{C70CDA01-7E92-2F8C-81E2-04041DDEFC78}"/>
              </a:ext>
            </a:extLst>
          </p:cNvPr>
          <p:cNvSpPr/>
          <p:nvPr/>
        </p:nvSpPr>
        <p:spPr>
          <a:xfrm>
            <a:off x="12948" y="6256387"/>
            <a:ext cx="12179052" cy="604837"/>
          </a:xfrm>
          <a:prstGeom prst="rect">
            <a:avLst/>
          </a:prstGeom>
          <a:gradFill flip="none" rotWithShape="1">
            <a:gsLst>
              <a:gs pos="20000">
                <a:schemeClr val="tx1">
                  <a:lumMod val="65000"/>
                  <a:lumOff val="35000"/>
                </a:scheme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00" b="0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EC36DA4-A2F0-9F52-7594-171621A848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384" y="6377734"/>
            <a:ext cx="1168146" cy="39539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67C16799-4758-A472-0516-3C956548C9D7}"/>
              </a:ext>
            </a:extLst>
          </p:cNvPr>
          <p:cNvSpPr/>
          <p:nvPr/>
        </p:nvSpPr>
        <p:spPr>
          <a:xfrm>
            <a:off x="3046512" y="6256387"/>
            <a:ext cx="6098976" cy="58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latin typeface="Calibri" panose="020F0502020204030204" pitchFamily="34" charset="0"/>
              </a:rPr>
              <a:t>주</a:t>
            </a:r>
            <a:r>
              <a:rPr lang="en-US" altLang="ko-KR" sz="1000" dirty="0">
                <a:latin typeface="Calibri" panose="020F0502020204030204" pitchFamily="34" charset="0"/>
              </a:rPr>
              <a:t>)</a:t>
            </a:r>
            <a:r>
              <a:rPr lang="ko-KR" altLang="en-US" sz="1000" dirty="0" err="1">
                <a:latin typeface="Calibri" panose="020F0502020204030204" pitchFamily="34" charset="0"/>
              </a:rPr>
              <a:t>엘아이에스코리아</a:t>
            </a:r>
            <a:r>
              <a:rPr lang="ko-KR" altLang="en-US" sz="1000" dirty="0">
                <a:latin typeface="Calibri" panose="020F0502020204030204" pitchFamily="34" charset="0"/>
              </a:rPr>
              <a:t> </a:t>
            </a:r>
            <a:r>
              <a:rPr lang="en-US" altLang="ko-KR" sz="1000" dirty="0">
                <a:latin typeface="Calibri" panose="020F0502020204030204" pitchFamily="34" charset="0"/>
              </a:rPr>
              <a:t>(LIS KOREA)</a:t>
            </a:r>
          </a:p>
          <a:p>
            <a:pPr algn="ctr"/>
            <a:r>
              <a:rPr lang="en-US" altLang="ko-KR" sz="1000" dirty="0">
                <a:latin typeface="Calibri" panose="020F0502020204030204" pitchFamily="34" charset="0"/>
              </a:rPr>
              <a:t>Tel</a:t>
            </a:r>
            <a:r>
              <a:rPr lang="en-US" altLang="ko-KR" sz="1000" baseline="0" dirty="0">
                <a:latin typeface="Calibri" panose="020F0502020204030204" pitchFamily="34" charset="0"/>
              </a:rPr>
              <a:t> : 02-6330-2750 / Email : info@liskor.kr</a:t>
            </a:r>
            <a:endParaRPr lang="ko-KR" altLang="en-US" sz="1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95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0015155-DE2A-3032-F829-C51AB4DAACCF}"/>
              </a:ext>
            </a:extLst>
          </p:cNvPr>
          <p:cNvSpPr txBox="1"/>
          <p:nvPr/>
        </p:nvSpPr>
        <p:spPr>
          <a:xfrm>
            <a:off x="244573" y="459793"/>
            <a:ext cx="11727468" cy="615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3200" b="1" u="sng" kern="0" dirty="0"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2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Wall Street Journal </a:t>
            </a:r>
            <a:r>
              <a:rPr lang="ko-KR" altLang="en-US" sz="3200" b="1" u="sng" kern="0" dirty="0">
                <a:latin typeface="굴림" panose="020B0600000101010101" pitchFamily="50" charset="-127"/>
                <a:cs typeface="굴림" panose="020B0600000101010101" pitchFamily="50" charset="-127"/>
              </a:rPr>
              <a:t>이용자 등록 및 이용방법</a:t>
            </a:r>
            <a:endParaRPr lang="en-US" altLang="ko-KR" sz="3200" b="1" u="sng" kern="0" dirty="0">
              <a:effectLst/>
              <a:latin typeface="굴림" panose="020B0600000101010101" pitchFamily="50" charset="-127"/>
              <a:cs typeface="굴림" panose="020B0600000101010101" pitchFamily="50" charset="-127"/>
              <a:hlinkClick r:id="rId3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endParaRPr lang="en-US" altLang="ko-KR" u="sng" kern="0" dirty="0">
              <a:solidFill>
                <a:srgbClr val="0563C1"/>
              </a:solidFill>
              <a:latin typeface="굴림" panose="020B0600000101010101" pitchFamily="50" charset="-127"/>
              <a:cs typeface="굴림" panose="020B0600000101010101" pitchFamily="50" charset="-127"/>
              <a:hlinkClick r:id="rId4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endParaRPr lang="en-US" altLang="ko-KR" u="sng" kern="0" dirty="0">
              <a:latin typeface="굴림" panose="020B0600000101010101" pitchFamily="50" charset="-127"/>
              <a:cs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5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1. </a:t>
            </a:r>
            <a:r>
              <a:rPr lang="ko-KR" altLang="en-US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6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신규 이용자 등록 방법 </a:t>
            </a:r>
            <a:r>
              <a:rPr lang="en-US" altLang="ko-KR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7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(Page. 2)</a:t>
            </a:r>
            <a:endParaRPr lang="en-US" altLang="ko-KR" sz="3200" kern="0" dirty="0">
              <a:effectLst/>
              <a:latin typeface="굴림" panose="020B0600000101010101" pitchFamily="50" charset="-127"/>
              <a:cs typeface="굴림" panose="020B0600000101010101" pitchFamily="50" charset="-127"/>
              <a:hlinkClick r:id="rId8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endParaRPr lang="en-US" altLang="ko-KR" sz="2400" u="sng" kern="0" dirty="0">
              <a:latin typeface="굴림" panose="020B0600000101010101" pitchFamily="50" charset="-127"/>
              <a:cs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9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2. </a:t>
            </a:r>
            <a:r>
              <a:rPr lang="ko-KR" altLang="en-US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10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기존 이용자 재 등록 방법 </a:t>
            </a:r>
            <a:r>
              <a:rPr lang="en-US" altLang="ko-KR" sz="3200" kern="0" dirty="0">
                <a:latin typeface="굴림" panose="020B0600000101010101" pitchFamily="50" charset="-127"/>
                <a:cs typeface="굴림" panose="020B0600000101010101" pitchFamily="50" charset="-127"/>
                <a:hlinkClick r:id="rId11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(Re-register)</a:t>
            </a:r>
            <a:r>
              <a:rPr lang="en-US" altLang="ko-KR" sz="3200" kern="0" dirty="0">
                <a:latin typeface="굴림" panose="020B0600000101010101" pitchFamily="50" charset="-127"/>
                <a:cs typeface="굴림" panose="020B0600000101010101" pitchFamily="50" charset="-127"/>
              </a:rPr>
              <a:t> (Page. 3-4)</a:t>
            </a:r>
          </a:p>
          <a:p>
            <a:endParaRPr lang="en-US" altLang="ko-KR" sz="3200" kern="0" dirty="0">
              <a:latin typeface="굴림" panose="020B0600000101010101" pitchFamily="50" charset="-127"/>
              <a:cs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/>
              <a:t>3.</a:t>
            </a:r>
            <a:r>
              <a:rPr lang="ko-KR" altLang="en-US" sz="3200" dirty="0"/>
              <a:t> 기존 유료</a:t>
            </a:r>
            <a:r>
              <a:rPr lang="en-US" altLang="ko-KR" sz="3200" dirty="0"/>
              <a:t> </a:t>
            </a:r>
            <a:r>
              <a:rPr lang="ko-KR" altLang="en-US" sz="3200" dirty="0"/>
              <a:t>구독자 혹은 현재 유료 구독자 </a:t>
            </a:r>
            <a:endParaRPr lang="en-US" altLang="ko-KR" sz="3200" dirty="0"/>
          </a:p>
          <a:p>
            <a:pPr>
              <a:lnSpc>
                <a:spcPct val="150000"/>
              </a:lnSpc>
            </a:pPr>
            <a:r>
              <a:rPr lang="en-US" altLang="ko-KR" sz="3200" dirty="0"/>
              <a:t>   KERIS </a:t>
            </a:r>
            <a:r>
              <a:rPr lang="ko-KR" altLang="en-US" sz="3200" dirty="0"/>
              <a:t>무료 계정 전환 방법 </a:t>
            </a:r>
            <a:r>
              <a:rPr lang="en-US" altLang="ko-KR" sz="3200" dirty="0"/>
              <a:t>(Page. 5)</a:t>
            </a:r>
          </a:p>
          <a:p>
            <a:pPr>
              <a:lnSpc>
                <a:spcPct val="150000"/>
              </a:lnSpc>
            </a:pPr>
            <a:r>
              <a:rPr lang="en-US" altLang="ko-KR" sz="3200" u="sng" dirty="0"/>
              <a:t>4. The Wall Street Journal </a:t>
            </a:r>
            <a:r>
              <a:rPr lang="ko-KR" altLang="en-US" sz="3200" u="sng" dirty="0"/>
              <a:t>이용방법</a:t>
            </a:r>
            <a:r>
              <a:rPr lang="ko-KR" altLang="en-US" sz="3200" dirty="0"/>
              <a:t> </a:t>
            </a:r>
            <a:r>
              <a:rPr lang="en-US" altLang="ko-KR" sz="3200" dirty="0"/>
              <a:t>(Page. 6-12)</a:t>
            </a:r>
          </a:p>
          <a:p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4B6F720-AE5E-72CB-215C-CA04E8364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9794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전자제품, 스크린샷, 소프트웨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EE94550-59F0-A904-E492-51099BB09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7798" y="78492"/>
            <a:ext cx="4318257" cy="67327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F8C418-166D-70FA-3CB3-08919CC03189}"/>
              </a:ext>
            </a:extLst>
          </p:cNvPr>
          <p:cNvSpPr txBox="1"/>
          <p:nvPr/>
        </p:nvSpPr>
        <p:spPr>
          <a:xfrm>
            <a:off x="254000" y="308966"/>
            <a:ext cx="6985786" cy="5780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b="1" u="sng" kern="0" dirty="0">
                <a:solidFill>
                  <a:srgbClr val="0563C1"/>
                </a:solidFill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3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Wall Street Journal </a:t>
            </a:r>
            <a:r>
              <a:rPr lang="ko-KR" altLang="en-US" sz="2400" b="1" u="sng" kern="0" dirty="0">
                <a:solidFill>
                  <a:srgbClr val="0563C1"/>
                </a:solidFill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4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신규 이용자 등록 방법</a:t>
            </a:r>
            <a:endParaRPr lang="en-US" altLang="ko-KR" sz="2400" b="1" u="sng" kern="0" dirty="0">
              <a:effectLst/>
              <a:latin typeface="굴림" panose="020B0600000101010101" pitchFamily="50" charset="-127"/>
              <a:cs typeface="굴림" panose="020B0600000101010101" pitchFamily="50" charset="-127"/>
              <a:hlinkClick r:id="rId5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endParaRPr lang="en-US" altLang="ko-KR" u="sng" kern="0" dirty="0">
              <a:solidFill>
                <a:srgbClr val="0563C1"/>
              </a:solidFill>
              <a:latin typeface="굴림" panose="020B0600000101010101" pitchFamily="50" charset="-127"/>
              <a:cs typeface="굴림" panose="020B0600000101010101" pitchFamily="50" charset="-127"/>
              <a:hlinkClick r:id="rId6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lnSpc>
                <a:spcPct val="130000"/>
              </a:lnSpc>
              <a:buFontTx/>
              <a:buAutoNum type="arabicPeriod"/>
            </a:pPr>
            <a:r>
              <a:rPr lang="en-US" altLang="ko-KR" u="sng" dirty="0">
                <a:hlinkClick r:id="rId7"/>
              </a:rPr>
              <a:t>www.wsj.com/sogang</a:t>
            </a:r>
            <a:r>
              <a:rPr lang="en-US" altLang="ko-KR" dirty="0"/>
              <a:t> </a:t>
            </a:r>
            <a:r>
              <a:rPr lang="ko-KR" altLang="en-US" dirty="0"/>
              <a:t>접속</a:t>
            </a:r>
            <a:endParaRPr lang="en-US" altLang="ko-KR" dirty="0"/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dirty="0"/>
          </a:p>
          <a:p>
            <a:pPr>
              <a:lnSpc>
                <a:spcPct val="130000"/>
              </a:lnSpc>
            </a:pPr>
            <a:r>
              <a:rPr lang="en-US" altLang="ko-KR" dirty="0"/>
              <a:t>2. Account Type – 3</a:t>
            </a:r>
            <a:r>
              <a:rPr lang="ko-KR" altLang="en-US" dirty="0"/>
              <a:t>가지 중 하나 선택</a:t>
            </a:r>
            <a:endParaRPr lang="en-US" altLang="ko-KR" dirty="0"/>
          </a:p>
          <a:p>
            <a:pPr>
              <a:lnSpc>
                <a:spcPct val="130000"/>
              </a:lnSpc>
            </a:pPr>
            <a:r>
              <a:rPr lang="en-US" altLang="ko-KR" dirty="0"/>
              <a:t>         Student  /  Staff  /  Professor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dirty="0"/>
          </a:p>
          <a:p>
            <a:pPr>
              <a:lnSpc>
                <a:spcPct val="130000"/>
              </a:lnSpc>
            </a:pPr>
            <a:r>
              <a:rPr lang="en-US" altLang="ko-KR" dirty="0"/>
              <a:t>3. </a:t>
            </a:r>
            <a:r>
              <a:rPr lang="ko-KR" altLang="en-US" dirty="0"/>
              <a:t>영문 이름 및 이메일 주소 입력 및 패스워드 설정</a:t>
            </a:r>
            <a:endParaRPr lang="en-US" altLang="ko-KR" dirty="0"/>
          </a:p>
          <a:p>
            <a:pPr algn="ctr">
              <a:lnSpc>
                <a:spcPct val="130000"/>
              </a:lnSpc>
            </a:pPr>
            <a:r>
              <a:rPr lang="en-US" altLang="ko-KR" sz="1600" b="1" u="sng" dirty="0">
                <a:solidFill>
                  <a:srgbClr val="FF0000"/>
                </a:solidFill>
              </a:rPr>
              <a:t>*</a:t>
            </a:r>
            <a:r>
              <a:rPr lang="ko-KR" altLang="en-US" sz="1600" b="1" u="sng" dirty="0">
                <a:solidFill>
                  <a:srgbClr val="FF0000"/>
                </a:solidFill>
              </a:rPr>
              <a:t>이메일 주소는 반드시 본인계정 기관 이메일만 등록 가능 합니다</a:t>
            </a:r>
            <a:r>
              <a:rPr lang="en-US" altLang="ko-KR" sz="1600" b="1" u="sng" dirty="0">
                <a:solidFill>
                  <a:srgbClr val="FF0000"/>
                </a:solidFill>
              </a:rPr>
              <a:t>.</a:t>
            </a:r>
          </a:p>
          <a:p>
            <a:pPr algn="ctr">
              <a:lnSpc>
                <a:spcPct val="130000"/>
              </a:lnSpc>
            </a:pPr>
            <a:r>
              <a:rPr lang="en-US" altLang="ko-KR" sz="1600" b="1" u="sng" dirty="0">
                <a:solidFill>
                  <a:srgbClr val="FF0000"/>
                </a:solidFill>
              </a:rPr>
              <a:t>@sogang.ac.kr</a:t>
            </a:r>
          </a:p>
          <a:p>
            <a:pPr algn="ctr">
              <a:lnSpc>
                <a:spcPct val="130000"/>
              </a:lnSpc>
            </a:pPr>
            <a:endParaRPr lang="en-US" altLang="ko-KR" sz="1600" b="1" u="sng" dirty="0">
              <a:solidFill>
                <a:srgbClr val="FF0000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dirty="0"/>
              <a:t>4. </a:t>
            </a:r>
            <a:r>
              <a:rPr lang="ko-KR" altLang="en-US" dirty="0"/>
              <a:t>체크박스 체크 </a:t>
            </a:r>
            <a:endParaRPr lang="en-US" altLang="ko-KR" dirty="0"/>
          </a:p>
          <a:p>
            <a:pPr>
              <a:lnSpc>
                <a:spcPct val="130000"/>
              </a:lnSpc>
            </a:pPr>
            <a:r>
              <a:rPr lang="en-US" altLang="ko-KR" sz="1400" dirty="0"/>
              <a:t>    </a:t>
            </a:r>
            <a:r>
              <a:rPr lang="ko-KR" altLang="en-US" sz="1400" dirty="0"/>
              <a:t>두번째 체크박스만 체크 </a:t>
            </a:r>
            <a:endParaRPr lang="en-US" altLang="ko-KR" sz="1400" dirty="0"/>
          </a:p>
          <a:p>
            <a:pPr>
              <a:lnSpc>
                <a:spcPct val="130000"/>
              </a:lnSpc>
            </a:pPr>
            <a:endParaRPr lang="en-US" altLang="ko-KR" sz="1400" dirty="0"/>
          </a:p>
          <a:p>
            <a:pPr>
              <a:lnSpc>
                <a:spcPct val="130000"/>
              </a:lnSpc>
            </a:pPr>
            <a:r>
              <a:rPr lang="en-US" altLang="ko-KR" dirty="0"/>
              <a:t>5. Click “REGISTER”</a:t>
            </a:r>
          </a:p>
          <a:p>
            <a:pPr>
              <a:lnSpc>
                <a:spcPct val="130000"/>
              </a:lnSpc>
            </a:pPr>
            <a:endParaRPr lang="en-US" altLang="ko-KR" dirty="0"/>
          </a:p>
          <a:p>
            <a:pPr>
              <a:lnSpc>
                <a:spcPct val="130000"/>
              </a:lnSpc>
            </a:pPr>
            <a:r>
              <a:rPr lang="en-US" altLang="ko-KR" dirty="0"/>
              <a:t>6. Redemption Successful </a:t>
            </a:r>
            <a:r>
              <a:rPr lang="ko-KR" altLang="en-US" dirty="0"/>
              <a:t>나오면</a:t>
            </a:r>
            <a:r>
              <a:rPr lang="en-US" altLang="ko-KR" dirty="0"/>
              <a:t>, Account </a:t>
            </a:r>
            <a:r>
              <a:rPr lang="ko-KR" altLang="en-US" dirty="0"/>
              <a:t>생성 완료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D173099-D379-CED7-20B4-501E1AFF166C}"/>
              </a:ext>
            </a:extLst>
          </p:cNvPr>
          <p:cNvSpPr/>
          <p:nvPr/>
        </p:nvSpPr>
        <p:spPr>
          <a:xfrm>
            <a:off x="7692274" y="2831058"/>
            <a:ext cx="4138367" cy="60095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669D750-84B0-4CE6-B15A-5AF3AC04C205}"/>
              </a:ext>
            </a:extLst>
          </p:cNvPr>
          <p:cNvSpPr/>
          <p:nvPr/>
        </p:nvSpPr>
        <p:spPr>
          <a:xfrm>
            <a:off x="7692274" y="3537533"/>
            <a:ext cx="4138366" cy="60095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73773E3-1FAF-1855-AC70-4C463955BDBE}"/>
              </a:ext>
            </a:extLst>
          </p:cNvPr>
          <p:cNvSpPr/>
          <p:nvPr/>
        </p:nvSpPr>
        <p:spPr>
          <a:xfrm>
            <a:off x="7689623" y="4178018"/>
            <a:ext cx="4138366" cy="60095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B0ABEAC-ECEE-8791-70E0-3AC134D2F434}"/>
              </a:ext>
            </a:extLst>
          </p:cNvPr>
          <p:cNvSpPr/>
          <p:nvPr/>
        </p:nvSpPr>
        <p:spPr>
          <a:xfrm>
            <a:off x="7691194" y="5028003"/>
            <a:ext cx="4138366" cy="60095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칠각형 12">
            <a:extLst>
              <a:ext uri="{FF2B5EF4-FFF2-40B4-BE49-F238E27FC236}">
                <a16:creationId xmlns:a16="http://schemas.microsoft.com/office/drawing/2014/main" id="{2D68B425-CE07-5DBD-71EC-20C7C9517F1C}"/>
              </a:ext>
            </a:extLst>
          </p:cNvPr>
          <p:cNvSpPr/>
          <p:nvPr/>
        </p:nvSpPr>
        <p:spPr>
          <a:xfrm>
            <a:off x="7111098" y="2723043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4" name="칠각형 13">
            <a:extLst>
              <a:ext uri="{FF2B5EF4-FFF2-40B4-BE49-F238E27FC236}">
                <a16:creationId xmlns:a16="http://schemas.microsoft.com/office/drawing/2014/main" id="{BC890447-331E-5288-B6CE-40E4906AF4C5}"/>
              </a:ext>
            </a:extLst>
          </p:cNvPr>
          <p:cNvSpPr/>
          <p:nvPr/>
        </p:nvSpPr>
        <p:spPr>
          <a:xfrm>
            <a:off x="7115714" y="3399214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5" name="칠각형 14">
            <a:extLst>
              <a:ext uri="{FF2B5EF4-FFF2-40B4-BE49-F238E27FC236}">
                <a16:creationId xmlns:a16="http://schemas.microsoft.com/office/drawing/2014/main" id="{66B1E740-BFA7-35C1-B580-7F65CD22ED11}"/>
              </a:ext>
            </a:extLst>
          </p:cNvPr>
          <p:cNvSpPr/>
          <p:nvPr/>
        </p:nvSpPr>
        <p:spPr>
          <a:xfrm>
            <a:off x="7098430" y="4107794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6" name="칠각형 15">
            <a:extLst>
              <a:ext uri="{FF2B5EF4-FFF2-40B4-BE49-F238E27FC236}">
                <a16:creationId xmlns:a16="http://schemas.microsoft.com/office/drawing/2014/main" id="{384647F1-B19B-F5B8-69A2-860651A95D43}"/>
              </a:ext>
            </a:extLst>
          </p:cNvPr>
          <p:cNvSpPr/>
          <p:nvPr/>
        </p:nvSpPr>
        <p:spPr>
          <a:xfrm>
            <a:off x="7100003" y="4986060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871E8C-82A4-D7C0-BBDD-72ACA0A527AD}"/>
              </a:ext>
            </a:extLst>
          </p:cNvPr>
          <p:cNvSpPr/>
          <p:nvPr/>
        </p:nvSpPr>
        <p:spPr>
          <a:xfrm>
            <a:off x="8261827" y="5169192"/>
            <a:ext cx="3499476" cy="4409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u="sng" dirty="0">
                <a:solidFill>
                  <a:srgbClr val="FF0000"/>
                </a:solidFill>
              </a:rPr>
              <a:t>비밀번호는 </a:t>
            </a:r>
            <a:r>
              <a:rPr lang="en-US" altLang="ko-KR" sz="1000" b="1" u="sng" dirty="0">
                <a:solidFill>
                  <a:srgbClr val="FF0000"/>
                </a:solidFill>
              </a:rPr>
              <a:t>8</a:t>
            </a:r>
            <a:r>
              <a:rPr lang="ko-KR" altLang="en-US" sz="1000" b="1" u="sng" dirty="0">
                <a:solidFill>
                  <a:srgbClr val="FF0000"/>
                </a:solidFill>
              </a:rPr>
              <a:t>자리 이상 </a:t>
            </a:r>
            <a:r>
              <a:rPr lang="en-US" altLang="ko-KR" sz="1000" b="1" u="sng" dirty="0">
                <a:solidFill>
                  <a:srgbClr val="FF0000"/>
                </a:solidFill>
              </a:rPr>
              <a:t>(</a:t>
            </a:r>
            <a:r>
              <a:rPr lang="ko-KR" altLang="en-US" sz="1000" b="1" u="sng" dirty="0">
                <a:solidFill>
                  <a:srgbClr val="FF0000"/>
                </a:solidFill>
              </a:rPr>
              <a:t>대문자 하나</a:t>
            </a:r>
            <a:r>
              <a:rPr lang="en-US" altLang="ko-KR" sz="1000" b="1" u="sng" dirty="0">
                <a:solidFill>
                  <a:srgbClr val="FF0000"/>
                </a:solidFill>
              </a:rPr>
              <a:t>, </a:t>
            </a:r>
            <a:r>
              <a:rPr lang="ko-KR" altLang="en-US" sz="1000" b="1" u="sng" dirty="0">
                <a:solidFill>
                  <a:srgbClr val="FF0000"/>
                </a:solidFill>
              </a:rPr>
              <a:t>특수문자 하나 포함</a:t>
            </a:r>
            <a:r>
              <a:rPr lang="en-US" altLang="ko-KR" sz="1000" b="1" u="sng" dirty="0">
                <a:solidFill>
                  <a:srgbClr val="FF0000"/>
                </a:solidFill>
              </a:rPr>
              <a:t>)</a:t>
            </a:r>
            <a:endParaRPr lang="ko-KR" altLang="en-US" sz="1000" b="1" u="sng" dirty="0">
              <a:solidFill>
                <a:srgbClr val="FF000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1587CC3-DF28-BE04-4C24-8D3D01E838A7}"/>
              </a:ext>
            </a:extLst>
          </p:cNvPr>
          <p:cNvSpPr/>
          <p:nvPr/>
        </p:nvSpPr>
        <p:spPr>
          <a:xfrm>
            <a:off x="7689623" y="5979344"/>
            <a:ext cx="4138366" cy="4150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칠각형 18">
            <a:extLst>
              <a:ext uri="{FF2B5EF4-FFF2-40B4-BE49-F238E27FC236}">
                <a16:creationId xmlns:a16="http://schemas.microsoft.com/office/drawing/2014/main" id="{B0A6AD8C-FE04-0FDD-7A0F-1C14A468061A}"/>
              </a:ext>
            </a:extLst>
          </p:cNvPr>
          <p:cNvSpPr/>
          <p:nvPr/>
        </p:nvSpPr>
        <p:spPr>
          <a:xfrm>
            <a:off x="7101572" y="5883180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20" name="바닥글 개체 틀 19">
            <a:extLst>
              <a:ext uri="{FF2B5EF4-FFF2-40B4-BE49-F238E27FC236}">
                <a16:creationId xmlns:a16="http://schemas.microsoft.com/office/drawing/2014/main" id="{F0DBC9EA-712B-9C8B-25C8-765253EFF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4740"/>
            <a:ext cx="4114800" cy="365125"/>
          </a:xfrm>
        </p:spPr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D85C360-6D72-7257-CBEF-F56CF9DAE02F}"/>
              </a:ext>
            </a:extLst>
          </p:cNvPr>
          <p:cNvSpPr/>
          <p:nvPr/>
        </p:nvSpPr>
        <p:spPr>
          <a:xfrm>
            <a:off x="7779866" y="4415799"/>
            <a:ext cx="2410507" cy="31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u="sng" dirty="0">
                <a:solidFill>
                  <a:srgbClr val="FF0000"/>
                </a:solidFill>
              </a:rPr>
              <a:t>반드시 본인계정 기관 이메일</a:t>
            </a:r>
          </a:p>
        </p:txBody>
      </p:sp>
    </p:spTree>
    <p:extLst>
      <p:ext uri="{BB962C8B-B14F-4D97-AF65-F5344CB8AC3E}">
        <p14:creationId xmlns:p14="http://schemas.microsoft.com/office/powerpoint/2010/main" val="3817107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FEC2E13-AAFE-5858-1ACA-321B7BDD5BC3}"/>
              </a:ext>
            </a:extLst>
          </p:cNvPr>
          <p:cNvSpPr txBox="1"/>
          <p:nvPr/>
        </p:nvSpPr>
        <p:spPr>
          <a:xfrm>
            <a:off x="254000" y="158135"/>
            <a:ext cx="11727468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800" b="1" u="sng" kern="0" dirty="0">
                <a:solidFill>
                  <a:srgbClr val="0563C1"/>
                </a:solidFill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2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Wall Street Journal </a:t>
            </a:r>
            <a:r>
              <a:rPr lang="ko-KR" altLang="en-US" sz="2800" b="1" u="sng" kern="0" dirty="0">
                <a:solidFill>
                  <a:srgbClr val="0563C1"/>
                </a:solidFill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3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기존 이용자 재 등록 방법 </a:t>
            </a:r>
            <a:r>
              <a:rPr lang="en-US" altLang="ko-KR" sz="2800" b="1" u="sng" kern="0" dirty="0"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4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(Re-register)</a:t>
            </a:r>
          </a:p>
          <a:p>
            <a:pPr marL="342900" indent="-342900">
              <a:buAutoNum type="arabicPeriod"/>
            </a:pPr>
            <a:endParaRPr lang="en-US" altLang="ko-KR" u="sng" kern="0" dirty="0">
              <a:solidFill>
                <a:srgbClr val="0563C1"/>
              </a:solidFill>
              <a:latin typeface="굴림" panose="020B0600000101010101" pitchFamily="50" charset="-127"/>
              <a:cs typeface="굴림" panose="020B0600000101010101" pitchFamily="50" charset="-127"/>
              <a:hlinkClick r:id="rId5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r>
              <a:rPr lang="ko-KR" altLang="en-US" sz="1800" u="sng" kern="0" dirty="0">
                <a:solidFill>
                  <a:srgbClr val="0563C1"/>
                </a:solidFill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6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등록하고자 하는 해당 기기에서 로그아웃 </a:t>
            </a:r>
            <a:endParaRPr lang="en-US" altLang="ko-KR" sz="1800" u="sng" kern="0" dirty="0">
              <a:solidFill>
                <a:srgbClr val="0563C1"/>
              </a:solidFill>
              <a:effectLst/>
              <a:latin typeface="굴림" panose="020B0600000101010101" pitchFamily="50" charset="-127"/>
              <a:cs typeface="굴림" panose="020B0600000101010101" pitchFamily="50" charset="-127"/>
              <a:hlinkClick r:id="rId7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AutoNum type="arabicPeriod"/>
            </a:pPr>
            <a:endParaRPr lang="en-US" altLang="ko-KR" u="sng" kern="0" dirty="0">
              <a:solidFill>
                <a:srgbClr val="0563C1"/>
              </a:solidFill>
              <a:latin typeface="굴림" panose="020B0600000101010101" pitchFamily="50" charset="-127"/>
              <a:cs typeface="굴림" panose="020B0600000101010101" pitchFamily="50" charset="-127"/>
              <a:hlinkClick r:id="rId8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>
              <a:buFontTx/>
              <a:buAutoNum type="arabicPeriod"/>
            </a:pPr>
            <a:r>
              <a:rPr lang="en-US" altLang="ko-KR" u="sng" dirty="0">
                <a:hlinkClick r:id="rId9"/>
              </a:rPr>
              <a:t>www.wsj.com/sogang</a:t>
            </a:r>
            <a:r>
              <a:rPr lang="en-US" altLang="ko-KR" u="sng" dirty="0"/>
              <a:t> </a:t>
            </a:r>
            <a:r>
              <a:rPr lang="ko-KR" altLang="en-US" kern="0" dirty="0">
                <a:solidFill>
                  <a:srgbClr val="0563C1"/>
                </a:solidFill>
                <a:latin typeface="굴림" panose="020B0600000101010101" pitchFamily="50" charset="-127"/>
                <a:cs typeface="굴림" panose="020B0600000101010101" pitchFamily="50" charset="-127"/>
              </a:rPr>
              <a:t>접속</a:t>
            </a: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en-US" altLang="ko-KR" dirty="0"/>
              <a:t>Already have an account? </a:t>
            </a:r>
            <a:r>
              <a:rPr lang="ko-KR" altLang="en-US" dirty="0"/>
              <a:t>아래 있는 </a:t>
            </a:r>
            <a:r>
              <a:rPr lang="en-US" altLang="ko-KR" b="1" u="sng" dirty="0"/>
              <a:t>SIGN IN</a:t>
            </a:r>
            <a:r>
              <a:rPr lang="en-US" altLang="ko-KR" dirty="0"/>
              <a:t> </a:t>
            </a:r>
            <a:r>
              <a:rPr lang="ko-KR" altLang="en-US" dirty="0"/>
              <a:t>클릭</a:t>
            </a: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본인</a:t>
            </a:r>
            <a:r>
              <a:rPr lang="en-US" altLang="ko-KR" dirty="0"/>
              <a:t> </a:t>
            </a:r>
            <a:r>
              <a:rPr lang="ko-KR" altLang="en-US" dirty="0"/>
              <a:t>기관 이메일 입력 후 </a:t>
            </a:r>
            <a:r>
              <a:rPr lang="en-US" altLang="ko-KR" b="1" u="sng" dirty="0">
                <a:solidFill>
                  <a:srgbClr val="00B0F0"/>
                </a:solidFill>
              </a:rPr>
              <a:t>Continue</a:t>
            </a:r>
            <a:r>
              <a:rPr lang="en-US" altLang="ko-KR" dirty="0"/>
              <a:t> </a:t>
            </a:r>
            <a:r>
              <a:rPr lang="ko-KR" altLang="en-US" dirty="0"/>
              <a:t>클릭 후 사용중인 </a:t>
            </a:r>
            <a:r>
              <a:rPr lang="en-US" altLang="ko-KR" b="1" u="sng" dirty="0"/>
              <a:t>Password</a:t>
            </a:r>
            <a:r>
              <a:rPr lang="en-US" altLang="ko-KR" dirty="0"/>
              <a:t> </a:t>
            </a:r>
            <a:r>
              <a:rPr lang="ko-KR" altLang="en-US" dirty="0"/>
              <a:t>입력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6" name="그림 5" descr="텍스트, 전자제품, 스크린샷, 소프트웨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7B5CFF-A6E1-67AE-A5EE-F902D0F2660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8" t="12679" r="-18" b="25914"/>
          <a:stretch>
            <a:fillRect/>
          </a:stretch>
        </p:blipFill>
        <p:spPr>
          <a:xfrm>
            <a:off x="665532" y="3466470"/>
            <a:ext cx="4332709" cy="3233395"/>
          </a:xfrm>
          <a:prstGeom prst="rect">
            <a:avLst/>
          </a:prstGeom>
        </p:spPr>
      </p:pic>
      <p:pic>
        <p:nvPicPr>
          <p:cNvPr id="19" name="그림 18" descr="텍스트, 스크린샷, 폰트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120A1ED-C75A-E8AC-FBC4-C6297FA2D34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8000" y="3172381"/>
            <a:ext cx="3516964" cy="3538674"/>
          </a:xfrm>
          <a:prstGeom prst="rect">
            <a:avLst/>
          </a:prstGeom>
        </p:spPr>
      </p:pic>
      <p:sp>
        <p:nvSpPr>
          <p:cNvPr id="22" name="칠각형 21">
            <a:extLst>
              <a:ext uri="{FF2B5EF4-FFF2-40B4-BE49-F238E27FC236}">
                <a16:creationId xmlns:a16="http://schemas.microsoft.com/office/drawing/2014/main" id="{22725439-3514-2984-D1C1-A7A4C130BA19}"/>
              </a:ext>
            </a:extLst>
          </p:cNvPr>
          <p:cNvSpPr/>
          <p:nvPr/>
        </p:nvSpPr>
        <p:spPr>
          <a:xfrm>
            <a:off x="6479133" y="4334492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3" name="칠각형 22">
            <a:extLst>
              <a:ext uri="{FF2B5EF4-FFF2-40B4-BE49-F238E27FC236}">
                <a16:creationId xmlns:a16="http://schemas.microsoft.com/office/drawing/2014/main" id="{C0166B09-DB7C-B3E4-99C1-D935C8C2DB14}"/>
              </a:ext>
            </a:extLst>
          </p:cNvPr>
          <p:cNvSpPr/>
          <p:nvPr/>
        </p:nvSpPr>
        <p:spPr>
          <a:xfrm>
            <a:off x="6497595" y="4734542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233D093-7622-120F-A8DA-E66EB2A733FB}"/>
              </a:ext>
            </a:extLst>
          </p:cNvPr>
          <p:cNvSpPr/>
          <p:nvPr/>
        </p:nvSpPr>
        <p:spPr>
          <a:xfrm>
            <a:off x="7068334" y="4421171"/>
            <a:ext cx="1745386" cy="26822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/>
                </a:solidFill>
                <a:hlinkClick r:id="rId12"/>
              </a:rPr>
              <a:t>info@sogang.ac.kr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6" name="화살표: 왼쪽 25">
            <a:extLst>
              <a:ext uri="{FF2B5EF4-FFF2-40B4-BE49-F238E27FC236}">
                <a16:creationId xmlns:a16="http://schemas.microsoft.com/office/drawing/2014/main" id="{F03F2C4C-3519-EFE4-D513-C91CDD7A2E62}"/>
              </a:ext>
            </a:extLst>
          </p:cNvPr>
          <p:cNvSpPr/>
          <p:nvPr/>
        </p:nvSpPr>
        <p:spPr>
          <a:xfrm>
            <a:off x="9632129" y="4105579"/>
            <a:ext cx="1894339" cy="995680"/>
          </a:xfrm>
          <a:prstGeom prst="lef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>
                <a:solidFill>
                  <a:srgbClr val="FF0000"/>
                </a:solidFill>
              </a:rPr>
              <a:t>반드시 본인 </a:t>
            </a:r>
            <a:r>
              <a:rPr lang="ko-KR" altLang="en-US" sz="1200" b="1" dirty="0">
                <a:solidFill>
                  <a:srgbClr val="FF0000"/>
                </a:solidFill>
              </a:rPr>
              <a:t>기관</a:t>
            </a:r>
            <a:r>
              <a:rPr lang="en-US" altLang="ko-KR" sz="1200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ko-KR" altLang="en-US" sz="1200" b="1" dirty="0">
                <a:solidFill>
                  <a:srgbClr val="FF0000"/>
                </a:solidFill>
              </a:rPr>
              <a:t>이메일 입력 </a:t>
            </a:r>
          </a:p>
        </p:txBody>
      </p:sp>
      <p:sp>
        <p:nvSpPr>
          <p:cNvPr id="2" name="칠각형 1">
            <a:extLst>
              <a:ext uri="{FF2B5EF4-FFF2-40B4-BE49-F238E27FC236}">
                <a16:creationId xmlns:a16="http://schemas.microsoft.com/office/drawing/2014/main" id="{BD2A09BB-B643-06F7-33EF-A6A9BB08A651}"/>
              </a:ext>
            </a:extLst>
          </p:cNvPr>
          <p:cNvSpPr/>
          <p:nvPr/>
        </p:nvSpPr>
        <p:spPr>
          <a:xfrm>
            <a:off x="665532" y="5101259"/>
            <a:ext cx="474828" cy="366717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C3992B3-054E-42F4-F272-9EFA3F625F61}"/>
              </a:ext>
            </a:extLst>
          </p:cNvPr>
          <p:cNvSpPr/>
          <p:nvPr/>
        </p:nvSpPr>
        <p:spPr>
          <a:xfrm>
            <a:off x="1169890" y="5199747"/>
            <a:ext cx="3828351" cy="36671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44632B-EC48-4736-372F-944E4B6E5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1657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전자제품, 스크린샷, 컴퓨터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E39EA47-10EA-FAAE-4F57-51729AADA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18" y="2002817"/>
            <a:ext cx="5706271" cy="4353533"/>
          </a:xfrm>
          <a:prstGeom prst="rect">
            <a:avLst/>
          </a:prstGeom>
        </p:spPr>
      </p:pic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id="{7C93C4C8-5BC1-4C13-9FC9-B97D8DE956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6556"/>
          <a:stretch>
            <a:fillRect/>
          </a:stretch>
        </p:blipFill>
        <p:spPr>
          <a:xfrm>
            <a:off x="132082" y="229236"/>
            <a:ext cx="6553200" cy="1538560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8B682292-CCFA-4047-8C4D-1763F227885B}"/>
              </a:ext>
            </a:extLst>
          </p:cNvPr>
          <p:cNvSpPr/>
          <p:nvPr/>
        </p:nvSpPr>
        <p:spPr>
          <a:xfrm>
            <a:off x="6429079" y="2504619"/>
            <a:ext cx="5311069" cy="145156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Account Type </a:t>
            </a: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à"/>
            </a:pPr>
            <a:r>
              <a:rPr lang="en-US" altLang="ko-KR" dirty="0">
                <a:solidFill>
                  <a:schemeClr val="tx1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Professor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혹은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altLang="ko-KR" dirty="0">
                <a:solidFill>
                  <a:schemeClr val="tx1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Student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혹은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altLang="ko-KR" dirty="0">
                <a:solidFill>
                  <a:schemeClr val="tx1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Staff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로 설정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à"/>
            </a:pPr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>
                <a:solidFill>
                  <a:schemeClr val="tx1"/>
                </a:solidFill>
              </a:rPr>
              <a:t>체크 박스 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en-US" dirty="0">
                <a:solidFill>
                  <a:schemeClr val="tx1"/>
                </a:solidFill>
              </a:rPr>
              <a:t>번째 것만 체크 후 </a:t>
            </a:r>
            <a:r>
              <a:rPr lang="en-US" altLang="ko-KR" dirty="0">
                <a:solidFill>
                  <a:schemeClr val="tx1"/>
                </a:solidFill>
              </a:rPr>
              <a:t>“REGISTER”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  <a:endParaRPr lang="en-US" altLang="ko-KR" dirty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3B2A4251-D73D-479C-AA17-3F06282E9BB1}"/>
              </a:ext>
            </a:extLst>
          </p:cNvPr>
          <p:cNvCxnSpPr>
            <a:cxnSpLocks/>
            <a:endCxn id="12" idx="1"/>
          </p:cNvCxnSpPr>
          <p:nvPr/>
        </p:nvCxnSpPr>
        <p:spPr>
          <a:xfrm flipV="1">
            <a:off x="3341154" y="3230400"/>
            <a:ext cx="3087925" cy="81912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A8A92E6-4E1F-4EA4-B64A-2BF0F8E6E316}"/>
              </a:ext>
            </a:extLst>
          </p:cNvPr>
          <p:cNvSpPr/>
          <p:nvPr/>
        </p:nvSpPr>
        <p:spPr>
          <a:xfrm>
            <a:off x="721662" y="5277111"/>
            <a:ext cx="5079948" cy="4982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8" name="칠각형 7">
            <a:extLst>
              <a:ext uri="{FF2B5EF4-FFF2-40B4-BE49-F238E27FC236}">
                <a16:creationId xmlns:a16="http://schemas.microsoft.com/office/drawing/2014/main" id="{564132E7-1875-4F24-BF33-B73428BC4C71}"/>
              </a:ext>
            </a:extLst>
          </p:cNvPr>
          <p:cNvSpPr/>
          <p:nvPr/>
        </p:nvSpPr>
        <p:spPr>
          <a:xfrm>
            <a:off x="61090" y="4149128"/>
            <a:ext cx="655247" cy="62617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15" name="칠각형 14">
            <a:extLst>
              <a:ext uri="{FF2B5EF4-FFF2-40B4-BE49-F238E27FC236}">
                <a16:creationId xmlns:a16="http://schemas.microsoft.com/office/drawing/2014/main" id="{2F246995-DB1D-45F2-88D0-A295448F7A5D}"/>
              </a:ext>
            </a:extLst>
          </p:cNvPr>
          <p:cNvSpPr/>
          <p:nvPr/>
        </p:nvSpPr>
        <p:spPr>
          <a:xfrm>
            <a:off x="61090" y="5149210"/>
            <a:ext cx="655247" cy="62617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EB73530-ED1B-FED8-64BE-751608B140C8}"/>
              </a:ext>
            </a:extLst>
          </p:cNvPr>
          <p:cNvSpPr/>
          <p:nvPr/>
        </p:nvSpPr>
        <p:spPr>
          <a:xfrm>
            <a:off x="716337" y="4061620"/>
            <a:ext cx="5079948" cy="71368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7EAED7A9-0F6D-C46F-ABE7-08885618C3C2}"/>
              </a:ext>
            </a:extLst>
          </p:cNvPr>
          <p:cNvSpPr/>
          <p:nvPr/>
        </p:nvSpPr>
        <p:spPr>
          <a:xfrm>
            <a:off x="6429079" y="4780272"/>
            <a:ext cx="5311069" cy="145156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이용 전 혹은 이용 중간에 </a:t>
            </a:r>
            <a:r>
              <a:rPr lang="en-US" altLang="ko-KR" dirty="0">
                <a:solidFill>
                  <a:schemeClr val="tx1"/>
                </a:solidFill>
              </a:rPr>
              <a:t>Email Verification </a:t>
            </a:r>
            <a:r>
              <a:rPr lang="ko-KR" altLang="en-US" dirty="0">
                <a:solidFill>
                  <a:schemeClr val="tx1"/>
                </a:solidFill>
              </a:rPr>
              <a:t>을 요청 할 수 있습니다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그때 </a:t>
            </a:r>
            <a:r>
              <a:rPr lang="en-US" altLang="ko-KR" dirty="0">
                <a:solidFill>
                  <a:schemeClr val="tx1"/>
                </a:solidFill>
              </a:rPr>
              <a:t>Email Verification </a:t>
            </a:r>
            <a:r>
              <a:rPr lang="ko-KR" altLang="en-US" dirty="0">
                <a:solidFill>
                  <a:schemeClr val="tx1"/>
                </a:solidFill>
              </a:rPr>
              <a:t>한번만 진행 해 주시면 됩니다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화살표: 아래쪽 24">
            <a:extLst>
              <a:ext uri="{FF2B5EF4-FFF2-40B4-BE49-F238E27FC236}">
                <a16:creationId xmlns:a16="http://schemas.microsoft.com/office/drawing/2014/main" id="{CBBD8A0A-F36E-960F-4B63-0B988AAF9996}"/>
              </a:ext>
            </a:extLst>
          </p:cNvPr>
          <p:cNvSpPr/>
          <p:nvPr/>
        </p:nvSpPr>
        <p:spPr>
          <a:xfrm>
            <a:off x="8460151" y="4049528"/>
            <a:ext cx="914400" cy="64347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바닥글 개체 틀 25">
            <a:extLst>
              <a:ext uri="{FF2B5EF4-FFF2-40B4-BE49-F238E27FC236}">
                <a16:creationId xmlns:a16="http://schemas.microsoft.com/office/drawing/2014/main" id="{C1AD535D-188B-0328-2BD4-870DA9A27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95741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B8D5E25-A21D-7325-3420-62277ED7C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27079B-6484-129B-7170-BBE16E666CF8}"/>
              </a:ext>
            </a:extLst>
          </p:cNvPr>
          <p:cNvSpPr txBox="1"/>
          <p:nvPr/>
        </p:nvSpPr>
        <p:spPr>
          <a:xfrm>
            <a:off x="235048" y="1434000"/>
            <a:ext cx="11727468" cy="4424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/>
              <a:t>기존 유료</a:t>
            </a:r>
            <a:r>
              <a:rPr lang="en-US" altLang="ko-KR" sz="2800" dirty="0"/>
              <a:t> </a:t>
            </a:r>
            <a:r>
              <a:rPr lang="ko-KR" altLang="en-US" sz="2800" dirty="0"/>
              <a:t>구독자 혹은 현재 유료 구독자 </a:t>
            </a:r>
            <a:r>
              <a:rPr lang="en-US" altLang="ko-KR" sz="2800" dirty="0"/>
              <a:t>KERIS </a:t>
            </a:r>
            <a:r>
              <a:rPr lang="ko-KR" altLang="en-US" sz="2800" dirty="0"/>
              <a:t>무료 계정 전환 방법</a:t>
            </a:r>
            <a:endParaRPr lang="en-US" altLang="ko-KR" sz="2800" dirty="0"/>
          </a:p>
          <a:p>
            <a:pPr marL="342900" indent="-342900">
              <a:buAutoNum type="arabicPeriod"/>
            </a:pPr>
            <a:endParaRPr lang="en-US" altLang="ko-KR" u="sng" kern="0" dirty="0">
              <a:solidFill>
                <a:srgbClr val="0563C1"/>
              </a:solidFill>
              <a:latin typeface="굴림" panose="020B0600000101010101" pitchFamily="50" charset="-127"/>
              <a:cs typeface="굴림" panose="020B0600000101010101" pitchFamily="50" charset="-127"/>
              <a:hlinkClick r:id="rId2" invalidUrl="https:/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US" altLang="ko-KR" dirty="0"/>
          </a:p>
          <a:p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+mj-lt"/>
              </a:rPr>
              <a:t>기존 유료 구독자 </a:t>
            </a:r>
            <a:r>
              <a:rPr lang="en-US" altLang="ko-KR" dirty="0">
                <a:latin typeface="+mj-lt"/>
              </a:rPr>
              <a:t>(</a:t>
            </a:r>
            <a:r>
              <a:rPr lang="ko-KR" altLang="en-US" dirty="0">
                <a:latin typeface="+mj-lt"/>
              </a:rPr>
              <a:t>기관 이메일 등록이용자</a:t>
            </a:r>
            <a:r>
              <a:rPr lang="en-US" altLang="ko-KR" dirty="0">
                <a:latin typeface="+mj-lt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en-US" altLang="ko-KR" dirty="0">
                <a:latin typeface="+mj-lt"/>
                <a:sym typeface="Wingdings" panose="05000000000000000000" pitchFamily="2" charset="2"/>
              </a:rPr>
              <a:t>WSJ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 </a:t>
            </a:r>
            <a:r>
              <a:rPr lang="en-US" altLang="ko-KR" dirty="0">
                <a:latin typeface="+mj-lt"/>
                <a:sym typeface="Wingdings" panose="05000000000000000000" pitchFamily="2" charset="2"/>
              </a:rPr>
              <a:t>customer center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연락 후 계정 전환 요청 </a:t>
            </a:r>
            <a:endParaRPr lang="en-US" altLang="ko-KR" dirty="0">
              <a:latin typeface="+mj-lt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j-lt"/>
                <a:sym typeface="Wingdings" panose="05000000000000000000" pitchFamily="2" charset="2"/>
              </a:rPr>
              <a:t>   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혹은 </a:t>
            </a:r>
            <a:r>
              <a:rPr lang="en-US" altLang="ko-KR" dirty="0">
                <a:latin typeface="+mj-lt"/>
                <a:sym typeface="Wingdings" panose="05000000000000000000" pitchFamily="2" charset="2"/>
              </a:rPr>
              <a:t>LIS KOREA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로 요청 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en-US" altLang="ko-KR" dirty="0">
                <a:sym typeface="Wingdings" panose="05000000000000000000" pitchFamily="2" charset="2"/>
                <a:hlinkClick r:id="rId3"/>
              </a:rPr>
              <a:t>info@liskor.kr</a:t>
            </a:r>
            <a:r>
              <a:rPr lang="en-US" altLang="ko-KR" dirty="0">
                <a:sym typeface="Wingdings" panose="05000000000000000000" pitchFamily="2" charset="2"/>
              </a:rPr>
              <a:t> / Tel : 02-6330-2750)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+mj-lt"/>
              </a:rPr>
              <a:t>현재 유료 구독자 </a:t>
            </a:r>
            <a:r>
              <a:rPr lang="en-US" altLang="ko-KR" dirty="0">
                <a:latin typeface="+mj-lt"/>
              </a:rPr>
              <a:t>(</a:t>
            </a:r>
            <a:r>
              <a:rPr lang="ko-KR" altLang="en-US" dirty="0">
                <a:latin typeface="+mj-lt"/>
              </a:rPr>
              <a:t>기관 이메일 등록이용자</a:t>
            </a:r>
            <a:r>
              <a:rPr lang="en-US" altLang="ko-KR" dirty="0">
                <a:latin typeface="+mj-lt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en-US" altLang="ko-KR" dirty="0">
                <a:latin typeface="+mj-lt"/>
                <a:sym typeface="Wingdings" panose="05000000000000000000" pitchFamily="2" charset="2"/>
              </a:rPr>
              <a:t>WSJ Customer Center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연락 후 현재 구독 취소 및 계정 전환 요청 </a:t>
            </a:r>
            <a:endParaRPr lang="en-US" altLang="ko-KR" dirty="0">
              <a:latin typeface="+mj-lt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j-lt"/>
                <a:sym typeface="Wingdings" panose="05000000000000000000" pitchFamily="2" charset="2"/>
              </a:rPr>
              <a:t>   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혹은 </a:t>
            </a:r>
            <a:r>
              <a:rPr lang="en-US" altLang="ko-KR" dirty="0">
                <a:latin typeface="+mj-lt"/>
                <a:sym typeface="Wingdings" panose="05000000000000000000" pitchFamily="2" charset="2"/>
              </a:rPr>
              <a:t>LIS KOREA </a:t>
            </a:r>
            <a:r>
              <a:rPr lang="ko-KR" altLang="en-US" dirty="0">
                <a:latin typeface="+mj-lt"/>
                <a:sym typeface="Wingdings" panose="05000000000000000000" pitchFamily="2" charset="2"/>
              </a:rPr>
              <a:t>로 요청 </a:t>
            </a:r>
            <a:r>
              <a:rPr lang="en-US" altLang="ko-KR" dirty="0">
                <a:latin typeface="+mj-lt"/>
                <a:sym typeface="Wingdings" panose="05000000000000000000" pitchFamily="2" charset="2"/>
              </a:rPr>
              <a:t>(</a:t>
            </a:r>
            <a:r>
              <a:rPr lang="en-US" altLang="ko-KR" dirty="0">
                <a:latin typeface="+mj-lt"/>
                <a:sym typeface="Wingdings" panose="05000000000000000000" pitchFamily="2" charset="2"/>
                <a:hlinkClick r:id="rId3"/>
              </a:rPr>
              <a:t>info@liskor.kr</a:t>
            </a:r>
            <a:r>
              <a:rPr lang="en-US" altLang="ko-KR" dirty="0">
                <a:latin typeface="+mj-lt"/>
                <a:sym typeface="Wingdings" panose="05000000000000000000" pitchFamily="2" charset="2"/>
              </a:rPr>
              <a:t> / Tel : 02-6330-2750)</a:t>
            </a:r>
            <a:endParaRPr lang="ko-KR" altLang="en-US" dirty="0"/>
          </a:p>
        </p:txBody>
      </p:sp>
      <p:pic>
        <p:nvPicPr>
          <p:cNvPr id="7" name="그림 6" descr="텍스트, 스크린샷, 폰트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EDE1D3F-91B7-0916-60CD-A888C077B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762" y="2129784"/>
            <a:ext cx="2610214" cy="4591691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5AC55BAC-C33C-8E40-6E79-BAB7824E1C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5" t="14062" r="67789" b="79793"/>
          <a:stretch/>
        </p:blipFill>
        <p:spPr bwMode="auto">
          <a:xfrm>
            <a:off x="3322879" y="399577"/>
            <a:ext cx="555918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2720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텍스트, 스크린샷, 의류, 웹사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1BE8E0E-067F-2CB9-7A95-FC060C3399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832"/>
          <a:stretch>
            <a:fillRect/>
          </a:stretch>
        </p:blipFill>
        <p:spPr>
          <a:xfrm>
            <a:off x="112258" y="2013528"/>
            <a:ext cx="7133729" cy="3020290"/>
          </a:xfrm>
          <a:prstGeom prst="rect">
            <a:avLst/>
          </a:prstGeom>
        </p:spPr>
      </p:pic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7F596ED-5F50-B2D7-FE85-10EBE0DAF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pic>
        <p:nvPicPr>
          <p:cNvPr id="6" name="그림 5" descr="텍스트, 스크린샷, 의류, 웹사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C33351D-F166-AC25-92E1-CA6C0A81D5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6016"/>
          <a:stretch>
            <a:fillRect/>
          </a:stretch>
        </p:blipFill>
        <p:spPr>
          <a:xfrm>
            <a:off x="139966" y="1312900"/>
            <a:ext cx="7133733" cy="7519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15104F-73CA-93A5-1E6E-2E3EB5BC2A73}"/>
              </a:ext>
            </a:extLst>
          </p:cNvPr>
          <p:cNvSpPr txBox="1"/>
          <p:nvPr/>
        </p:nvSpPr>
        <p:spPr>
          <a:xfrm>
            <a:off x="232266" y="173471"/>
            <a:ext cx="117274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3200" b="1" u="sng" kern="0" dirty="0">
                <a:effectLst/>
                <a:latin typeface="굴림" panose="020B0600000101010101" pitchFamily="50" charset="-127"/>
                <a:cs typeface="굴림" panose="020B0600000101010101" pitchFamily="50" charset="-127"/>
                <a:hlinkClick r:id="rId3" invalidUrl="https://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Wall Street Journal </a:t>
            </a:r>
            <a:r>
              <a:rPr lang="en-US" altLang="ko-KR" sz="3200" b="1" u="sng" kern="0" dirty="0">
                <a:effectLst/>
                <a:latin typeface="굴림" panose="020B0600000101010101" pitchFamily="50" charset="-127"/>
                <a:cs typeface="굴림" panose="020B0600000101010101" pitchFamily="50" charset="-127"/>
              </a:rPr>
              <a:t>Online </a:t>
            </a:r>
            <a:r>
              <a:rPr lang="ko-KR" altLang="en-US" sz="3200" b="1" u="sng" kern="0" dirty="0">
                <a:latin typeface="굴림" panose="020B0600000101010101" pitchFamily="50" charset="-127"/>
                <a:cs typeface="굴림" panose="020B0600000101010101" pitchFamily="50" charset="-127"/>
              </a:rPr>
              <a:t>이용방법</a:t>
            </a:r>
            <a:endParaRPr lang="ko-KR" altLang="en-US" dirty="0"/>
          </a:p>
        </p:txBody>
      </p:sp>
      <p:pic>
        <p:nvPicPr>
          <p:cNvPr id="9" name="그림 8" descr="텍스트, 스크린샷, 폰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7C9402F-C1FC-A14F-876A-45604BE52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700" y="2749078"/>
            <a:ext cx="4696480" cy="311511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E5A51DF0-8242-F6B0-174B-4944F06ED04D}"/>
              </a:ext>
            </a:extLst>
          </p:cNvPr>
          <p:cNvSpPr/>
          <p:nvPr/>
        </p:nvSpPr>
        <p:spPr>
          <a:xfrm>
            <a:off x="7628210" y="1506515"/>
            <a:ext cx="3615459" cy="1152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b="1" dirty="0">
                <a:hlinkClick r:id="rId5"/>
              </a:rPr>
              <a:t>www.wsj.com</a:t>
            </a:r>
            <a:r>
              <a:rPr lang="en-US" altLang="ko-KR" sz="1600" b="1" dirty="0"/>
              <a:t> </a:t>
            </a:r>
            <a:r>
              <a:rPr lang="ko-KR" altLang="en-US" sz="1600" b="1" dirty="0"/>
              <a:t>접속 후 </a:t>
            </a:r>
            <a:endParaRPr lang="en-US" altLang="ko-KR" sz="1600" b="1" dirty="0"/>
          </a:p>
          <a:p>
            <a:pPr algn="ctr">
              <a:lnSpc>
                <a:spcPct val="150000"/>
              </a:lnSpc>
            </a:pPr>
            <a:r>
              <a:rPr lang="ko-KR" altLang="en-US" sz="1600" b="1" dirty="0"/>
              <a:t>화면 우측 상단 </a:t>
            </a:r>
            <a:r>
              <a:rPr lang="en-US" altLang="ko-KR" sz="1600" b="1" dirty="0"/>
              <a:t>Sign in </a:t>
            </a:r>
            <a:r>
              <a:rPr lang="ko-KR" altLang="en-US" sz="1600" b="1" dirty="0"/>
              <a:t>클릭</a:t>
            </a:r>
            <a:endParaRPr lang="en-US" altLang="ko-KR" sz="1600" b="1" dirty="0"/>
          </a:p>
          <a:p>
            <a:pPr algn="ctr">
              <a:lnSpc>
                <a:spcPct val="150000"/>
              </a:lnSpc>
            </a:pPr>
            <a:r>
              <a:rPr lang="ko-KR" altLang="en-US" sz="1600" b="1" dirty="0"/>
              <a:t>본인 </a:t>
            </a:r>
            <a:r>
              <a:rPr lang="en-US" altLang="ko-KR" sz="1600" b="1" dirty="0"/>
              <a:t>ID/PW </a:t>
            </a:r>
            <a:r>
              <a:rPr lang="ko-KR" altLang="en-US" sz="1600" b="1" dirty="0"/>
              <a:t>입력 후 이용 가능</a:t>
            </a:r>
            <a:endParaRPr lang="en-US" altLang="ko-KR" sz="1600" b="1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0BB0A5A-1559-B0D3-86B2-7D3ED98BD8FB}"/>
              </a:ext>
            </a:extLst>
          </p:cNvPr>
          <p:cNvSpPr/>
          <p:nvPr/>
        </p:nvSpPr>
        <p:spPr>
          <a:xfrm>
            <a:off x="6840635" y="1357857"/>
            <a:ext cx="353707" cy="2160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26C4C4B9-1120-32CE-550C-5F6DDB5C1FA5}"/>
              </a:ext>
            </a:extLst>
          </p:cNvPr>
          <p:cNvCxnSpPr>
            <a:cxnSpLocks/>
            <a:stCxn id="11" idx="2"/>
            <a:endCxn id="9" idx="1"/>
          </p:cNvCxnSpPr>
          <p:nvPr/>
        </p:nvCxnSpPr>
        <p:spPr>
          <a:xfrm>
            <a:off x="7017489" y="1573881"/>
            <a:ext cx="70211" cy="273275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030EC73-A84A-ADC7-44C5-AF82A2267689}"/>
              </a:ext>
            </a:extLst>
          </p:cNvPr>
          <p:cNvSpPr/>
          <p:nvPr/>
        </p:nvSpPr>
        <p:spPr>
          <a:xfrm>
            <a:off x="455053" y="5191736"/>
            <a:ext cx="4848538" cy="1164614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u="sng" dirty="0">
                <a:highlight>
                  <a:srgbClr val="FFFF00"/>
                </a:highlight>
              </a:rPr>
              <a:t>등록된 </a:t>
            </a:r>
            <a:r>
              <a:rPr lang="en-US" altLang="ko-KR" sz="1200" b="1" u="sng" dirty="0">
                <a:highlight>
                  <a:srgbClr val="FFFF00"/>
                </a:highlight>
              </a:rPr>
              <a:t>ID/PW </a:t>
            </a:r>
            <a:r>
              <a:rPr lang="ko-KR" altLang="en-US" sz="1200" b="1" u="sng" dirty="0">
                <a:highlight>
                  <a:srgbClr val="FFFF00"/>
                </a:highlight>
              </a:rPr>
              <a:t>로 </a:t>
            </a:r>
            <a:r>
              <a:rPr lang="en-US" altLang="ko-KR" sz="1200" b="1" u="sng" dirty="0">
                <a:highlight>
                  <a:srgbClr val="FFFF00"/>
                </a:highlight>
              </a:rPr>
              <a:t>PC, </a:t>
            </a:r>
            <a:r>
              <a:rPr lang="ko-KR" altLang="en-US" sz="1200" b="1" u="sng" dirty="0" err="1">
                <a:highlight>
                  <a:srgbClr val="FFFF00"/>
                </a:highlight>
              </a:rPr>
              <a:t>모바일</a:t>
            </a:r>
            <a:r>
              <a:rPr lang="en-US" altLang="ko-KR" sz="1200" b="1" u="sng" dirty="0">
                <a:highlight>
                  <a:srgbClr val="FFFF00"/>
                </a:highlight>
              </a:rPr>
              <a:t>, </a:t>
            </a:r>
            <a:r>
              <a:rPr lang="ko-KR" altLang="en-US" sz="1200" b="1" u="sng" dirty="0" err="1">
                <a:highlight>
                  <a:srgbClr val="FFFF00"/>
                </a:highlight>
              </a:rPr>
              <a:t>테블릿</a:t>
            </a:r>
            <a:r>
              <a:rPr lang="ko-KR" altLang="en-US" sz="1200" b="1" u="sng" dirty="0">
                <a:highlight>
                  <a:srgbClr val="FFFF00"/>
                </a:highlight>
              </a:rPr>
              <a:t> 에서 모두 이용 가능 합니다</a:t>
            </a:r>
            <a:r>
              <a:rPr lang="en-US" altLang="ko-KR" sz="1200" b="1" u="sng" dirty="0">
                <a:highlight>
                  <a:srgbClr val="FFFF00"/>
                </a:highlight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1200" b="1" dirty="0"/>
              <a:t>모바일 </a:t>
            </a:r>
            <a:r>
              <a:rPr lang="en-US" altLang="ko-KR" sz="1200" b="1" dirty="0"/>
              <a:t>App </a:t>
            </a:r>
            <a:r>
              <a:rPr lang="ko-KR" altLang="en-US" sz="1200" b="1" dirty="0"/>
              <a:t>다운로드 방법</a:t>
            </a:r>
            <a:endParaRPr lang="en-US" altLang="ko-KR" sz="1200" b="1" dirty="0"/>
          </a:p>
          <a:p>
            <a:pPr algn="ctr">
              <a:lnSpc>
                <a:spcPct val="150000"/>
              </a:lnSpc>
            </a:pPr>
            <a:r>
              <a:rPr lang="en-US" altLang="ko-KR" sz="1200" dirty="0" err="1"/>
              <a:t>Playstore</a:t>
            </a:r>
            <a:r>
              <a:rPr lang="en-US" altLang="ko-KR" sz="1200" dirty="0"/>
              <a:t> </a:t>
            </a:r>
            <a:r>
              <a:rPr lang="ko-KR" altLang="en-US" sz="1200" dirty="0"/>
              <a:t>혹은 </a:t>
            </a:r>
            <a:r>
              <a:rPr lang="en-US" altLang="ko-KR" sz="1200" dirty="0"/>
              <a:t>App Store </a:t>
            </a:r>
            <a:r>
              <a:rPr lang="ko-KR" altLang="en-US" sz="1200" dirty="0"/>
              <a:t>방문 </a:t>
            </a:r>
            <a:r>
              <a:rPr lang="en-US" altLang="ko-KR" sz="1200" dirty="0"/>
              <a:t>– Wall Street Journal </a:t>
            </a:r>
            <a:r>
              <a:rPr lang="ko-KR" altLang="en-US" sz="1200" dirty="0"/>
              <a:t>검색 </a:t>
            </a:r>
            <a:r>
              <a:rPr lang="en-US" altLang="ko-KR" sz="1200" dirty="0"/>
              <a:t>–</a:t>
            </a:r>
          </a:p>
          <a:p>
            <a:pPr algn="ctr">
              <a:lnSpc>
                <a:spcPct val="150000"/>
              </a:lnSpc>
            </a:pPr>
            <a:r>
              <a:rPr lang="en-US" altLang="ko-KR" sz="1200" dirty="0"/>
              <a:t>WSJ App </a:t>
            </a:r>
            <a:r>
              <a:rPr lang="ko-KR" altLang="en-US" sz="1200" dirty="0"/>
              <a:t>설치 후 등록한 </a:t>
            </a:r>
            <a:r>
              <a:rPr lang="en-US" altLang="ko-KR" sz="1200" dirty="0"/>
              <a:t>ID/PW </a:t>
            </a:r>
            <a:r>
              <a:rPr lang="ko-KR" altLang="en-US" sz="1200" dirty="0"/>
              <a:t>로그인 후 이용 가능</a:t>
            </a:r>
            <a:endParaRPr lang="en-US" altLang="ko-KR" sz="1200" b="1" u="sng" dirty="0"/>
          </a:p>
        </p:txBody>
      </p:sp>
    </p:spTree>
    <p:extLst>
      <p:ext uri="{BB962C8B-B14F-4D97-AF65-F5344CB8AC3E}">
        <p14:creationId xmlns:p14="http://schemas.microsoft.com/office/powerpoint/2010/main" val="808808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AA4BE0A-D53B-F6C9-9F93-8168E670C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7</a:t>
            </a:r>
            <a:endParaRPr lang="ko-KR" altLang="en-US" dirty="0"/>
          </a:p>
        </p:txBody>
      </p:sp>
      <p:pic>
        <p:nvPicPr>
          <p:cNvPr id="5" name="그림 4" descr="텍스트, 스크린샷, 의류, 웹사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BFFA004-21DE-CE19-A213-0AC9B14B44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832"/>
          <a:stretch>
            <a:fillRect/>
          </a:stretch>
        </p:blipFill>
        <p:spPr>
          <a:xfrm>
            <a:off x="102482" y="1504721"/>
            <a:ext cx="10585264" cy="4481607"/>
          </a:xfrm>
          <a:prstGeom prst="rect">
            <a:avLst/>
          </a:prstGeom>
        </p:spPr>
      </p:pic>
      <p:pic>
        <p:nvPicPr>
          <p:cNvPr id="6" name="그림 5" descr="텍스트, 스크린샷, 의류, 웹사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BE61060-4B93-29ED-A198-5EA7255E72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6016"/>
          <a:stretch>
            <a:fillRect/>
          </a:stretch>
        </p:blipFill>
        <p:spPr>
          <a:xfrm>
            <a:off x="112257" y="360797"/>
            <a:ext cx="10575489" cy="11147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1D83179-7FA0-228E-705D-04D69D4FDD62}"/>
              </a:ext>
            </a:extLst>
          </p:cNvPr>
          <p:cNvSpPr/>
          <p:nvPr/>
        </p:nvSpPr>
        <p:spPr>
          <a:xfrm>
            <a:off x="8063345" y="1641479"/>
            <a:ext cx="3398981" cy="4593066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400" b="1" dirty="0">
                <a:solidFill>
                  <a:schemeClr val="tx1"/>
                </a:solidFill>
              </a:rPr>
              <a:t>Wall Street Journal :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US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</a:rPr>
              <a:t>/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</a:rPr>
              <a:t>Chinese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</a:rPr>
              <a:t>/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</a:rPr>
              <a:t>Japan Edition </a:t>
            </a:r>
            <a:r>
              <a:rPr lang="ko-KR" altLang="en-US" sz="1400" b="1" dirty="0">
                <a:solidFill>
                  <a:schemeClr val="tx1"/>
                </a:solidFill>
              </a:rPr>
              <a:t>이용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2. Print Edition : </a:t>
            </a:r>
            <a:r>
              <a:rPr lang="ko-KR" altLang="en-US" sz="1400" b="1" dirty="0">
                <a:solidFill>
                  <a:schemeClr val="tx1"/>
                </a:solidFill>
              </a:rPr>
              <a:t>종이</a:t>
            </a: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</a:rPr>
              <a:t>신문 </a:t>
            </a:r>
            <a:r>
              <a:rPr lang="en-US" altLang="ko-KR" sz="1400" b="1" dirty="0">
                <a:solidFill>
                  <a:schemeClr val="tx1"/>
                </a:solidFill>
              </a:rPr>
              <a:t>PDF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</a:rPr>
              <a:t>version</a:t>
            </a: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3. Video : WSJ</a:t>
            </a:r>
            <a:r>
              <a:rPr lang="ko-KR" altLang="en-US" sz="1400" b="1" dirty="0">
                <a:solidFill>
                  <a:schemeClr val="tx1"/>
                </a:solidFill>
              </a:rPr>
              <a:t> 기사와 관련된 동영상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4. Podcasts : </a:t>
            </a:r>
            <a:r>
              <a:rPr lang="ko-KR" altLang="en-US" sz="1400" b="1" dirty="0">
                <a:solidFill>
                  <a:schemeClr val="tx1"/>
                </a:solidFill>
              </a:rPr>
              <a:t>다양한 주제에 대한 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                  </a:t>
            </a:r>
            <a:r>
              <a:rPr lang="ko-KR" altLang="en-US" sz="1400" b="1" dirty="0">
                <a:solidFill>
                  <a:schemeClr val="tx1"/>
                </a:solidFill>
              </a:rPr>
              <a:t>오디오 파일 제공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5. Sections : </a:t>
            </a:r>
            <a:r>
              <a:rPr lang="ko-KR" altLang="en-US" sz="1400" b="1" dirty="0">
                <a:solidFill>
                  <a:schemeClr val="tx1"/>
                </a:solidFill>
              </a:rPr>
              <a:t>섹션 별 기사 제공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6. </a:t>
            </a:r>
            <a:r>
              <a:rPr lang="ko-KR" altLang="en-US" sz="1400" b="1" dirty="0">
                <a:solidFill>
                  <a:schemeClr val="tx1"/>
                </a:solidFill>
              </a:rPr>
              <a:t>검색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4B5165-3628-9141-FAF8-08E322C705ED}"/>
              </a:ext>
            </a:extLst>
          </p:cNvPr>
          <p:cNvSpPr/>
          <p:nvPr/>
        </p:nvSpPr>
        <p:spPr>
          <a:xfrm>
            <a:off x="4263671" y="930846"/>
            <a:ext cx="650074" cy="1537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AFCFC83-1456-1A9E-A107-DEB1D000529E}"/>
              </a:ext>
            </a:extLst>
          </p:cNvPr>
          <p:cNvSpPr/>
          <p:nvPr/>
        </p:nvSpPr>
        <p:spPr>
          <a:xfrm>
            <a:off x="3422896" y="922684"/>
            <a:ext cx="831539" cy="15370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864D1C0-D587-ABC3-DE1E-982FEB41D9BB}"/>
              </a:ext>
            </a:extLst>
          </p:cNvPr>
          <p:cNvSpPr/>
          <p:nvPr/>
        </p:nvSpPr>
        <p:spPr>
          <a:xfrm>
            <a:off x="4989942" y="936411"/>
            <a:ext cx="339440" cy="15737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F81AE1E-C963-9762-175D-636C3A2B9FCA}"/>
              </a:ext>
            </a:extLst>
          </p:cNvPr>
          <p:cNvSpPr/>
          <p:nvPr/>
        </p:nvSpPr>
        <p:spPr>
          <a:xfrm>
            <a:off x="5373798" y="921610"/>
            <a:ext cx="412695" cy="1682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래픽 12" descr="배지 1 단색으로 채워진">
            <a:extLst>
              <a:ext uri="{FF2B5EF4-FFF2-40B4-BE49-F238E27FC236}">
                <a16:creationId xmlns:a16="http://schemas.microsoft.com/office/drawing/2014/main" id="{154784A3-CE65-595F-1F8B-E1768F3980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33339" y="670599"/>
            <a:ext cx="245191" cy="245191"/>
          </a:xfrm>
          <a:prstGeom prst="rect">
            <a:avLst/>
          </a:prstGeom>
        </p:spPr>
      </p:pic>
      <p:pic>
        <p:nvPicPr>
          <p:cNvPr id="14" name="그래픽 13" descr="배지 단색으로 채워진">
            <a:extLst>
              <a:ext uri="{FF2B5EF4-FFF2-40B4-BE49-F238E27FC236}">
                <a16:creationId xmlns:a16="http://schemas.microsoft.com/office/drawing/2014/main" id="{3415AC93-6523-DB41-3042-52A4C3DBF4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08036" y="676901"/>
            <a:ext cx="245191" cy="245191"/>
          </a:xfrm>
          <a:prstGeom prst="rect">
            <a:avLst/>
          </a:prstGeom>
        </p:spPr>
      </p:pic>
      <p:pic>
        <p:nvPicPr>
          <p:cNvPr id="15" name="그래픽 14" descr="배지 3 단색으로 채워진">
            <a:extLst>
              <a:ext uri="{FF2B5EF4-FFF2-40B4-BE49-F238E27FC236}">
                <a16:creationId xmlns:a16="http://schemas.microsoft.com/office/drawing/2014/main" id="{4B4EB599-A8E7-97EC-B358-5AC7A5EA552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24545" y="668223"/>
            <a:ext cx="248952" cy="248952"/>
          </a:xfrm>
          <a:prstGeom prst="rect">
            <a:avLst/>
          </a:prstGeom>
        </p:spPr>
      </p:pic>
      <p:pic>
        <p:nvPicPr>
          <p:cNvPr id="16" name="그래픽 15" descr="배지 4 단색으로 채워진">
            <a:extLst>
              <a:ext uri="{FF2B5EF4-FFF2-40B4-BE49-F238E27FC236}">
                <a16:creationId xmlns:a16="http://schemas.microsoft.com/office/drawing/2014/main" id="{9F7C9886-484E-9F23-21EF-50186996780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91632" y="652948"/>
            <a:ext cx="254884" cy="254884"/>
          </a:xfrm>
          <a:prstGeom prst="rect">
            <a:avLst/>
          </a:prstGeom>
        </p:spPr>
      </p:pic>
      <p:pic>
        <p:nvPicPr>
          <p:cNvPr id="17" name="그래픽 16" descr="배지 5 단색으로 채워진">
            <a:extLst>
              <a:ext uri="{FF2B5EF4-FFF2-40B4-BE49-F238E27FC236}">
                <a16:creationId xmlns:a16="http://schemas.microsoft.com/office/drawing/2014/main" id="{02DBC8AA-7E45-BDF6-5EC0-B06BD37EEDC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03911" y="890440"/>
            <a:ext cx="249313" cy="249313"/>
          </a:xfrm>
          <a:prstGeom prst="rect">
            <a:avLst/>
          </a:prstGeom>
        </p:spPr>
      </p:pic>
      <p:pic>
        <p:nvPicPr>
          <p:cNvPr id="18" name="그래픽 17" descr="배지 6 단색으로 채워진">
            <a:extLst>
              <a:ext uri="{FF2B5EF4-FFF2-40B4-BE49-F238E27FC236}">
                <a16:creationId xmlns:a16="http://schemas.microsoft.com/office/drawing/2014/main" id="{5F15BED1-2D17-A82F-0EEC-C03D5F1DD3C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07067" y="901968"/>
            <a:ext cx="254884" cy="254884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6DF59220-37A0-E0C9-D1F5-B26C1428C01D}"/>
              </a:ext>
            </a:extLst>
          </p:cNvPr>
          <p:cNvSpPr/>
          <p:nvPr/>
        </p:nvSpPr>
        <p:spPr>
          <a:xfrm>
            <a:off x="803562" y="1152060"/>
            <a:ext cx="9884184" cy="2451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749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C4CAE15-B060-E0BC-AB35-A278C2C3C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8</a:t>
            </a:r>
            <a:endParaRPr lang="ko-KR" altLang="en-US" dirty="0"/>
          </a:p>
        </p:txBody>
      </p:sp>
      <p:pic>
        <p:nvPicPr>
          <p:cNvPr id="8" name="그림 7" descr="텍스트, 스크린샷, 웹사이트, 웹 페이지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8B0EFB6-EF24-822C-BFEC-02B75A48C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720" y="450554"/>
            <a:ext cx="8311584" cy="5905796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D8446D74-C56C-6710-6DAB-35DDD9882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63" y="4145220"/>
            <a:ext cx="5046787" cy="16646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F4621390-0408-13B5-F260-28EEB3076F10}"/>
              </a:ext>
            </a:extLst>
          </p:cNvPr>
          <p:cNvSpPr/>
          <p:nvPr/>
        </p:nvSpPr>
        <p:spPr>
          <a:xfrm>
            <a:off x="6273707" y="889259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DD357590-B56B-8FFD-772D-92244FE04F0D}"/>
              </a:ext>
            </a:extLst>
          </p:cNvPr>
          <p:cNvCxnSpPr>
            <a:cxnSpLocks/>
            <a:stCxn id="13" idx="0"/>
            <a:endCxn id="10" idx="1"/>
          </p:cNvCxnSpPr>
          <p:nvPr/>
        </p:nvCxnSpPr>
        <p:spPr>
          <a:xfrm flipV="1">
            <a:off x="2821949" y="997271"/>
            <a:ext cx="3451758" cy="57292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3C632D0-DE0D-B27E-DFBE-97C01169B2AE}"/>
              </a:ext>
            </a:extLst>
          </p:cNvPr>
          <p:cNvSpPr/>
          <p:nvPr/>
        </p:nvSpPr>
        <p:spPr>
          <a:xfrm>
            <a:off x="301669" y="1570198"/>
            <a:ext cx="5040560" cy="37388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400" b="1" dirty="0"/>
              <a:t>메인 페이지 화면 </a:t>
            </a:r>
            <a:r>
              <a:rPr lang="en-US" altLang="ko-KR" sz="1400" b="1" dirty="0"/>
              <a:t>Print Edition </a:t>
            </a:r>
            <a:r>
              <a:rPr lang="ko-KR" altLang="en-US" sz="1400" b="1" dirty="0"/>
              <a:t>클릭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 </a:t>
            </a:r>
            <a:endParaRPr lang="en-US" altLang="ko-KR" sz="1400" b="1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8247582-A64B-A446-C58E-08C49C574943}"/>
              </a:ext>
            </a:extLst>
          </p:cNvPr>
          <p:cNvSpPr/>
          <p:nvPr/>
        </p:nvSpPr>
        <p:spPr>
          <a:xfrm>
            <a:off x="489202" y="2208407"/>
            <a:ext cx="4064843" cy="1659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1. Print Edition Website</a:t>
            </a:r>
            <a:r>
              <a:rPr lang="ko-KR" altLang="en-US" sz="1400" b="1" dirty="0">
                <a:solidFill>
                  <a:srgbClr val="FF0000"/>
                </a:solidFill>
              </a:rPr>
              <a:t> 버전 이용 가능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2. </a:t>
            </a:r>
            <a:r>
              <a:rPr lang="ko-KR" altLang="en-US" sz="1400" b="1" dirty="0">
                <a:solidFill>
                  <a:srgbClr val="FF0000"/>
                </a:solidFill>
              </a:rPr>
              <a:t>최근 </a:t>
            </a:r>
            <a:r>
              <a:rPr lang="en-US" altLang="ko-KR" sz="1400" b="1" dirty="0">
                <a:solidFill>
                  <a:srgbClr val="FF0000"/>
                </a:solidFill>
              </a:rPr>
              <a:t>7</a:t>
            </a:r>
            <a:r>
              <a:rPr lang="ko-KR" altLang="en-US" sz="1400" b="1" dirty="0">
                <a:solidFill>
                  <a:srgbClr val="FF0000"/>
                </a:solidFill>
              </a:rPr>
              <a:t>일 </a:t>
            </a:r>
            <a:r>
              <a:rPr lang="en-US" altLang="ko-KR" sz="1400" b="1" dirty="0">
                <a:solidFill>
                  <a:srgbClr val="FF0000"/>
                </a:solidFill>
              </a:rPr>
              <a:t>US Edition ePaper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   (Print </a:t>
            </a:r>
            <a:r>
              <a:rPr lang="ko-KR" altLang="en-US" sz="1400" b="1" dirty="0">
                <a:solidFill>
                  <a:srgbClr val="FF0000"/>
                </a:solidFill>
              </a:rPr>
              <a:t>신문버전</a:t>
            </a:r>
            <a:r>
              <a:rPr lang="en-US" altLang="ko-KR" sz="1400" b="1" dirty="0">
                <a:solidFill>
                  <a:srgbClr val="FF0000"/>
                </a:solidFill>
              </a:rPr>
              <a:t>) </a:t>
            </a:r>
            <a:r>
              <a:rPr lang="ko-KR" altLang="en-US" sz="1400" b="1" dirty="0">
                <a:solidFill>
                  <a:srgbClr val="FF0000"/>
                </a:solidFill>
              </a:rPr>
              <a:t>이용 가능 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   PDF </a:t>
            </a:r>
            <a:r>
              <a:rPr lang="ko-KR" altLang="en-US" sz="1400" b="1" dirty="0">
                <a:solidFill>
                  <a:srgbClr val="FF0000"/>
                </a:solidFill>
              </a:rPr>
              <a:t>다운 가능 </a:t>
            </a:r>
            <a:r>
              <a:rPr lang="en-US" altLang="ko-KR" sz="1400" b="1" dirty="0">
                <a:solidFill>
                  <a:srgbClr val="FF0000"/>
                </a:solidFill>
              </a:rPr>
              <a:t>(</a:t>
            </a:r>
            <a:r>
              <a:rPr lang="ko-KR" altLang="en-US" sz="1400" b="1" dirty="0" err="1">
                <a:solidFill>
                  <a:srgbClr val="FF0000"/>
                </a:solidFill>
              </a:rPr>
              <a:t>페이지별</a:t>
            </a:r>
            <a:r>
              <a:rPr lang="ko-KR" altLang="en-US" sz="1400" b="1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</a:rPr>
              <a:t>/ </a:t>
            </a:r>
            <a:r>
              <a:rPr lang="ko-KR" altLang="en-US" sz="1400" b="1" dirty="0">
                <a:solidFill>
                  <a:srgbClr val="FF0000"/>
                </a:solidFill>
              </a:rPr>
              <a:t>전체</a:t>
            </a:r>
            <a:r>
              <a:rPr lang="en-US" altLang="ko-KR" sz="1400" b="1" dirty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3. WSJ </a:t>
            </a:r>
            <a:r>
              <a:rPr lang="ko-KR" altLang="en-US" sz="1400" b="1" dirty="0">
                <a:solidFill>
                  <a:srgbClr val="FF0000"/>
                </a:solidFill>
              </a:rPr>
              <a:t>매거진 이용 가능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FACD117-5519-2AA4-6DBB-9E424C37B785}"/>
              </a:ext>
            </a:extLst>
          </p:cNvPr>
          <p:cNvSpPr/>
          <p:nvPr/>
        </p:nvSpPr>
        <p:spPr>
          <a:xfrm>
            <a:off x="5834759" y="1681886"/>
            <a:ext cx="3078332" cy="13291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래픽 21" descr="배지 1 단색으로 채워진">
            <a:extLst>
              <a:ext uri="{FF2B5EF4-FFF2-40B4-BE49-F238E27FC236}">
                <a16:creationId xmlns:a16="http://schemas.microsoft.com/office/drawing/2014/main" id="{0E1299C9-E9D6-0361-0CDA-6576E2C2DF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39840" y="2208407"/>
            <a:ext cx="245191" cy="245191"/>
          </a:xfrm>
          <a:prstGeom prst="rect">
            <a:avLst/>
          </a:prstGeom>
        </p:spPr>
      </p:pic>
      <p:pic>
        <p:nvPicPr>
          <p:cNvPr id="23" name="그래픽 22" descr="배지 단색으로 채워진">
            <a:extLst>
              <a:ext uri="{FF2B5EF4-FFF2-40B4-BE49-F238E27FC236}">
                <a16:creationId xmlns:a16="http://schemas.microsoft.com/office/drawing/2014/main" id="{8816156D-0F3F-DD0B-8894-9186F5C49C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39840" y="3848823"/>
            <a:ext cx="245191" cy="245191"/>
          </a:xfrm>
          <a:prstGeom prst="rect">
            <a:avLst/>
          </a:prstGeom>
        </p:spPr>
      </p:pic>
      <p:pic>
        <p:nvPicPr>
          <p:cNvPr id="24" name="그래픽 23" descr="배지 3 단색으로 채워진">
            <a:extLst>
              <a:ext uri="{FF2B5EF4-FFF2-40B4-BE49-F238E27FC236}">
                <a16:creationId xmlns:a16="http://schemas.microsoft.com/office/drawing/2014/main" id="{A1F29EBD-2D76-EDF6-49CB-EA284CD128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97369" y="3848823"/>
            <a:ext cx="248952" cy="24895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0BE3D155-836E-74B1-8A26-7934C65C1EF3}"/>
              </a:ext>
            </a:extLst>
          </p:cNvPr>
          <p:cNvSpPr/>
          <p:nvPr/>
        </p:nvSpPr>
        <p:spPr>
          <a:xfrm>
            <a:off x="5773889" y="3933682"/>
            <a:ext cx="1575700" cy="23378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E47A37D-40E0-225F-A4B0-A78ECF5AB975}"/>
              </a:ext>
            </a:extLst>
          </p:cNvPr>
          <p:cNvSpPr/>
          <p:nvPr/>
        </p:nvSpPr>
        <p:spPr>
          <a:xfrm>
            <a:off x="7385629" y="3938306"/>
            <a:ext cx="1575700" cy="23378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5C785DD0-BC03-2E28-A240-E1AF8F294BA0}"/>
              </a:ext>
            </a:extLst>
          </p:cNvPr>
          <p:cNvCxnSpPr>
            <a:cxnSpLocks/>
            <a:endCxn id="9" idx="2"/>
          </p:cNvCxnSpPr>
          <p:nvPr/>
        </p:nvCxnSpPr>
        <p:spPr>
          <a:xfrm flipH="1" flipV="1">
            <a:off x="2753457" y="5809867"/>
            <a:ext cx="3031574" cy="32042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 descr="텍스트, 인간의 얼굴, 의류, 여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A3DB28E-E161-65D7-17AB-6BB9A61388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46362" y="3934310"/>
            <a:ext cx="2415575" cy="219597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73F62F2A-BEC2-40D3-61C3-8BF231B3BE0E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8961329" y="5032299"/>
            <a:ext cx="585033" cy="102675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5434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A27090-503F-4BD5-36AA-85900060A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9</a:t>
            </a:r>
            <a:endParaRPr lang="ko-KR" altLang="en-US" dirty="0"/>
          </a:p>
        </p:txBody>
      </p:sp>
      <p:pic>
        <p:nvPicPr>
          <p:cNvPr id="6" name="그림 5" descr="텍스트, 전자제품, 스크린샷, 웹사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2D682C4-4E12-00E2-8476-FABCD4FE1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94" y="495300"/>
            <a:ext cx="8153400" cy="5867400"/>
          </a:xfrm>
          <a:prstGeom prst="rect">
            <a:avLst/>
          </a:prstGeom>
        </p:spPr>
      </p:pic>
      <p:pic>
        <p:nvPicPr>
          <p:cNvPr id="8" name="그림 7" descr="텍스트, 폰트, 스크린샷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46AC9A5-9A4E-5E8B-1A9A-A89A82302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562" y="1086247"/>
            <a:ext cx="1790700" cy="1095375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10" name="그림 9" descr="텍스트, 스크린샷, 폰트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1256328-B2A3-4D58-1BBB-5B130B090D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6562" y="2486720"/>
            <a:ext cx="1790700" cy="171450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12" name="그림 11" descr="텍스트, 폰트, 스크린샷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3D40C86-E072-D7BE-50B4-E12C83373B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6562" y="4475143"/>
            <a:ext cx="1790700" cy="167640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6BF19AF1-38A7-3FB3-1051-BB6FCBAC26AA}"/>
              </a:ext>
            </a:extLst>
          </p:cNvPr>
          <p:cNvSpPr/>
          <p:nvPr/>
        </p:nvSpPr>
        <p:spPr>
          <a:xfrm>
            <a:off x="219094" y="1086247"/>
            <a:ext cx="4114800" cy="5425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AAECE142-BCD7-8134-2609-6CD371ACB952}"/>
              </a:ext>
            </a:extLst>
          </p:cNvPr>
          <p:cNvCxnSpPr>
            <a:cxnSpLocks/>
          </p:cNvCxnSpPr>
          <p:nvPr/>
        </p:nvCxnSpPr>
        <p:spPr>
          <a:xfrm>
            <a:off x="4333894" y="1357511"/>
            <a:ext cx="40386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그래픽 16" descr="배지 1 단색으로 채워진">
            <a:extLst>
              <a:ext uri="{FF2B5EF4-FFF2-40B4-BE49-F238E27FC236}">
                <a16:creationId xmlns:a16="http://schemas.microsoft.com/office/drawing/2014/main" id="{DA28EC51-4E92-0167-DDFE-7C54B06A6F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31371" y="963651"/>
            <a:ext cx="245191" cy="245191"/>
          </a:xfrm>
          <a:prstGeom prst="rect">
            <a:avLst/>
          </a:prstGeom>
        </p:spPr>
      </p:pic>
      <p:pic>
        <p:nvPicPr>
          <p:cNvPr id="18" name="그래픽 17" descr="배지 단색으로 채워진">
            <a:extLst>
              <a:ext uri="{FF2B5EF4-FFF2-40B4-BE49-F238E27FC236}">
                <a16:creationId xmlns:a16="http://schemas.microsoft.com/office/drawing/2014/main" id="{05F9CA61-62EF-2198-0A4A-CBB1986B7F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31371" y="2369127"/>
            <a:ext cx="245191" cy="245191"/>
          </a:xfrm>
          <a:prstGeom prst="rect">
            <a:avLst/>
          </a:prstGeom>
        </p:spPr>
      </p:pic>
      <p:pic>
        <p:nvPicPr>
          <p:cNvPr id="19" name="그래픽 18" descr="배지 3 단색으로 채워진">
            <a:extLst>
              <a:ext uri="{FF2B5EF4-FFF2-40B4-BE49-F238E27FC236}">
                <a16:creationId xmlns:a16="http://schemas.microsoft.com/office/drawing/2014/main" id="{F753F0B9-7D87-7D3B-45B8-7382A58DE5F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627610" y="4350667"/>
            <a:ext cx="248952" cy="248952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13ADBF87-B080-4432-43E1-34F5CBB0109D}"/>
              </a:ext>
            </a:extLst>
          </p:cNvPr>
          <p:cNvSpPr/>
          <p:nvPr/>
        </p:nvSpPr>
        <p:spPr>
          <a:xfrm>
            <a:off x="1823530" y="188640"/>
            <a:ext cx="8544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/>
              <a:t>The</a:t>
            </a:r>
            <a:r>
              <a:rPr lang="ko-KR" altLang="en-US" b="1" dirty="0"/>
              <a:t> </a:t>
            </a:r>
            <a:r>
              <a:rPr lang="en-US" altLang="ko-KR" b="1" dirty="0"/>
              <a:t>Wall Street Journal </a:t>
            </a:r>
            <a:r>
              <a:rPr lang="ko-KR" altLang="en-US" b="1" dirty="0"/>
              <a:t>기사 검색</a:t>
            </a:r>
          </a:p>
        </p:txBody>
      </p:sp>
    </p:spTree>
    <p:extLst>
      <p:ext uri="{BB962C8B-B14F-4D97-AF65-F5344CB8AC3E}">
        <p14:creationId xmlns:p14="http://schemas.microsoft.com/office/powerpoint/2010/main" val="3031232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BE6C02A-9E58-CFF3-03CA-887F618BF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10</a:t>
            </a:r>
            <a:endParaRPr lang="ko-KR" altLang="en-US" dirty="0"/>
          </a:p>
        </p:txBody>
      </p:sp>
      <p:pic>
        <p:nvPicPr>
          <p:cNvPr id="6" name="그림 5" descr="텍스트, 스크린샷, 신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D1230B9-D8D4-6288-D237-92604B703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794" y="214730"/>
            <a:ext cx="4598675" cy="6324182"/>
          </a:xfrm>
          <a:prstGeom prst="rect">
            <a:avLst/>
          </a:prstGeom>
        </p:spPr>
      </p:pic>
      <p:pic>
        <p:nvPicPr>
          <p:cNvPr id="8" name="그림 7" descr="텍스트, 스크린샷, 폰트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D64DD5A-7087-8A75-0429-AE9CFF200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6737" y="2736443"/>
            <a:ext cx="1600200" cy="245745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8D6EB4A7-F369-C76B-F4E5-3F752DB5B162}"/>
              </a:ext>
            </a:extLst>
          </p:cNvPr>
          <p:cNvSpPr/>
          <p:nvPr/>
        </p:nvSpPr>
        <p:spPr>
          <a:xfrm>
            <a:off x="249382" y="1015657"/>
            <a:ext cx="4987093" cy="4826686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Tx/>
              <a:buAutoNum type="arabicPeriod"/>
            </a:pPr>
            <a:r>
              <a:rPr lang="en-US" altLang="ko-KR" sz="1600" b="1" dirty="0">
                <a:solidFill>
                  <a:schemeClr val="tx1"/>
                </a:solidFill>
              </a:rPr>
              <a:t>Follow :  </a:t>
            </a:r>
            <a:r>
              <a:rPr lang="ko-KR" altLang="en-US" sz="1600" b="1" dirty="0">
                <a:solidFill>
                  <a:schemeClr val="tx1"/>
                </a:solidFill>
              </a:rPr>
              <a:t>뉴스를 작성한 기자 </a:t>
            </a:r>
            <a:r>
              <a:rPr lang="en-US" altLang="ko-KR" sz="1600" b="1" dirty="0">
                <a:solidFill>
                  <a:schemeClr val="tx1"/>
                </a:solidFill>
              </a:rPr>
              <a:t>Follow </a:t>
            </a:r>
          </a:p>
          <a:p>
            <a:pPr marL="228600" indent="-228600">
              <a:buAutoNum type="arabicPeriod"/>
            </a:pPr>
            <a:endParaRPr lang="en-US" altLang="ko-KR" sz="1600" b="1" dirty="0">
              <a:solidFill>
                <a:schemeClr val="tx1"/>
              </a:solidFill>
            </a:endParaRPr>
          </a:p>
          <a:p>
            <a:pPr marL="228600" indent="-228600">
              <a:buAutoNum type="arabicPeriod"/>
            </a:pPr>
            <a:r>
              <a:rPr lang="ko-KR" altLang="en-US" sz="1600" b="1" dirty="0">
                <a:solidFill>
                  <a:schemeClr val="tx1"/>
                </a:solidFill>
              </a:rPr>
              <a:t>공유하기 </a:t>
            </a:r>
            <a:r>
              <a:rPr lang="en-US" altLang="ko-KR" sz="1600" b="1" dirty="0">
                <a:solidFill>
                  <a:schemeClr val="tx1"/>
                </a:solidFill>
              </a:rPr>
              <a:t>: Email, Facebook, X, LinkedIn, </a:t>
            </a:r>
          </a:p>
          <a:p>
            <a:r>
              <a:rPr lang="en-US" altLang="ko-KR" sz="1600" b="1" dirty="0">
                <a:solidFill>
                  <a:schemeClr val="tx1"/>
                </a:solidFill>
              </a:rPr>
              <a:t>                 Print,</a:t>
            </a:r>
            <a:r>
              <a:rPr lang="ko-KR" altLang="en-US" sz="1600" b="1" dirty="0">
                <a:solidFill>
                  <a:schemeClr val="tx1"/>
                </a:solidFill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</a:rPr>
              <a:t>Copy</a:t>
            </a:r>
            <a:r>
              <a:rPr lang="ko-KR" altLang="en-US" sz="1600" b="1" dirty="0">
                <a:solidFill>
                  <a:schemeClr val="tx1"/>
                </a:solidFill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</a:rPr>
              <a:t>Link</a:t>
            </a:r>
          </a:p>
          <a:p>
            <a:endParaRPr lang="en-US" altLang="ko-KR" sz="1600" b="1" dirty="0">
              <a:solidFill>
                <a:schemeClr val="tx1"/>
              </a:solidFill>
            </a:endParaRPr>
          </a:p>
          <a:p>
            <a:endParaRPr lang="en-US" altLang="ko-KR" sz="1600" b="1" dirty="0">
              <a:solidFill>
                <a:schemeClr val="tx1"/>
              </a:solidFill>
            </a:endParaRPr>
          </a:p>
          <a:p>
            <a:r>
              <a:rPr lang="en-US" altLang="ko-KR" sz="1600" b="1" dirty="0">
                <a:solidFill>
                  <a:schemeClr val="tx1"/>
                </a:solidFill>
              </a:rPr>
              <a:t>3. </a:t>
            </a:r>
            <a:r>
              <a:rPr lang="ko-KR" altLang="en-US" sz="1600" b="1" dirty="0">
                <a:solidFill>
                  <a:schemeClr val="tx1"/>
                </a:solidFill>
              </a:rPr>
              <a:t>부가기능 </a:t>
            </a:r>
            <a:r>
              <a:rPr lang="en-US" altLang="ko-KR" sz="1600" b="1" dirty="0">
                <a:solidFill>
                  <a:schemeClr val="tx1"/>
                </a:solidFill>
              </a:rPr>
              <a:t>: </a:t>
            </a:r>
            <a:r>
              <a:rPr lang="ko-KR" altLang="en-US" sz="1600" b="1" dirty="0">
                <a:solidFill>
                  <a:schemeClr val="tx1"/>
                </a:solidFill>
              </a:rPr>
              <a:t>저장</a:t>
            </a:r>
            <a:r>
              <a:rPr lang="en-US" altLang="ko-KR" sz="1600" b="1" dirty="0">
                <a:solidFill>
                  <a:schemeClr val="tx1"/>
                </a:solidFill>
              </a:rPr>
              <a:t>, </a:t>
            </a:r>
            <a:r>
              <a:rPr lang="ko-KR" altLang="en-US" sz="1600" b="1" dirty="0">
                <a:solidFill>
                  <a:schemeClr val="tx1"/>
                </a:solidFill>
              </a:rPr>
              <a:t>글씨 확대</a:t>
            </a:r>
            <a:r>
              <a:rPr lang="en-US" altLang="ko-KR" sz="1600" b="1" dirty="0">
                <a:solidFill>
                  <a:schemeClr val="tx1"/>
                </a:solidFill>
              </a:rPr>
              <a:t>/</a:t>
            </a:r>
            <a:r>
              <a:rPr lang="ko-KR" altLang="en-US" sz="1600" b="1" dirty="0">
                <a:solidFill>
                  <a:schemeClr val="tx1"/>
                </a:solidFill>
              </a:rPr>
              <a:t>축소</a:t>
            </a:r>
            <a:r>
              <a:rPr lang="en-US" altLang="ko-KR" sz="1600" b="1" dirty="0">
                <a:solidFill>
                  <a:schemeClr val="tx1"/>
                </a:solidFill>
              </a:rPr>
              <a:t>, Comment </a:t>
            </a:r>
            <a:r>
              <a:rPr lang="ko-KR" altLang="en-US" sz="1600" b="1" dirty="0">
                <a:solidFill>
                  <a:schemeClr val="tx1"/>
                </a:solidFill>
              </a:rPr>
              <a:t>작성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endParaRPr lang="en-US" altLang="ko-KR" sz="1600" b="1" dirty="0">
              <a:solidFill>
                <a:schemeClr val="tx1"/>
              </a:solidFill>
            </a:endParaRPr>
          </a:p>
          <a:p>
            <a:r>
              <a:rPr lang="en-US" altLang="ko-KR" sz="1600" b="1" dirty="0">
                <a:solidFill>
                  <a:schemeClr val="tx1"/>
                </a:solidFill>
              </a:rPr>
              <a:t>4. Listen : </a:t>
            </a:r>
            <a:r>
              <a:rPr lang="ko-KR" altLang="en-US" sz="1600" b="1" dirty="0">
                <a:solidFill>
                  <a:schemeClr val="tx1"/>
                </a:solidFill>
              </a:rPr>
              <a:t>신문 기사 읽어주기 기능</a:t>
            </a:r>
            <a:r>
              <a:rPr lang="en-US" altLang="ko-KR" sz="1600" b="1" dirty="0">
                <a:solidFill>
                  <a:schemeClr val="tx1"/>
                </a:solidFill>
              </a:rPr>
              <a:t> </a:t>
            </a:r>
          </a:p>
          <a:p>
            <a:endParaRPr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5D3FA15-182E-2964-8431-3302A4EC8D53}"/>
              </a:ext>
            </a:extLst>
          </p:cNvPr>
          <p:cNvSpPr/>
          <p:nvPr/>
        </p:nvSpPr>
        <p:spPr>
          <a:xfrm>
            <a:off x="628828" y="389322"/>
            <a:ext cx="39124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/>
              <a:t>The Wall Street Journal </a:t>
            </a:r>
            <a:r>
              <a:rPr lang="ko-KR" altLang="en-US" b="1" dirty="0"/>
              <a:t>기사 읽기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12D8ECE-099B-A063-1411-91C381373CA3}"/>
              </a:ext>
            </a:extLst>
          </p:cNvPr>
          <p:cNvSpPr/>
          <p:nvPr/>
        </p:nvSpPr>
        <p:spPr>
          <a:xfrm>
            <a:off x="10474326" y="2004814"/>
            <a:ext cx="969530" cy="33198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C34B867-5B37-5BD1-2A03-F92728637EF4}"/>
              </a:ext>
            </a:extLst>
          </p:cNvPr>
          <p:cNvSpPr/>
          <p:nvPr/>
        </p:nvSpPr>
        <p:spPr>
          <a:xfrm>
            <a:off x="7193106" y="1981727"/>
            <a:ext cx="371475" cy="33198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FBF62F69-95E7-D26A-E499-CAB7396E4474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6206837" y="2147720"/>
            <a:ext cx="986269" cy="58872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A77770D-8EB3-27DE-D6E1-C356DAAD2A0D}"/>
              </a:ext>
            </a:extLst>
          </p:cNvPr>
          <p:cNvSpPr/>
          <p:nvPr/>
        </p:nvSpPr>
        <p:spPr>
          <a:xfrm>
            <a:off x="7165398" y="1588459"/>
            <a:ext cx="1285876" cy="27155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016566A-17C3-3141-6F40-498FD6B86B89}"/>
              </a:ext>
            </a:extLst>
          </p:cNvPr>
          <p:cNvSpPr/>
          <p:nvPr/>
        </p:nvSpPr>
        <p:spPr>
          <a:xfrm>
            <a:off x="7650738" y="1993469"/>
            <a:ext cx="1400898" cy="33198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래픽 19" descr="배지 1 단색으로 채워진">
            <a:extLst>
              <a:ext uri="{FF2B5EF4-FFF2-40B4-BE49-F238E27FC236}">
                <a16:creationId xmlns:a16="http://schemas.microsoft.com/office/drawing/2014/main" id="{C9F522B1-9E65-00B1-89CC-087F95864E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17009" y="1436401"/>
            <a:ext cx="245191" cy="245191"/>
          </a:xfrm>
          <a:prstGeom prst="rect">
            <a:avLst/>
          </a:prstGeom>
        </p:spPr>
      </p:pic>
      <p:pic>
        <p:nvPicPr>
          <p:cNvPr id="21" name="그래픽 20" descr="배지 단색으로 채워진">
            <a:extLst>
              <a:ext uri="{FF2B5EF4-FFF2-40B4-BE49-F238E27FC236}">
                <a16:creationId xmlns:a16="http://schemas.microsoft.com/office/drawing/2014/main" id="{A7472BF6-8919-AEF2-8D9E-9002D4D144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15947" y="1860016"/>
            <a:ext cx="245191" cy="245191"/>
          </a:xfrm>
          <a:prstGeom prst="rect">
            <a:avLst/>
          </a:prstGeom>
        </p:spPr>
      </p:pic>
      <p:pic>
        <p:nvPicPr>
          <p:cNvPr id="22" name="그래픽 21" descr="배지 4 단색으로 채워진">
            <a:extLst>
              <a:ext uri="{FF2B5EF4-FFF2-40B4-BE49-F238E27FC236}">
                <a16:creationId xmlns:a16="http://schemas.microsoft.com/office/drawing/2014/main" id="{9C923908-B03D-8E32-3D82-AAAB8F2F88A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9442" y="1822251"/>
            <a:ext cx="254884" cy="254884"/>
          </a:xfrm>
          <a:prstGeom prst="rect">
            <a:avLst/>
          </a:prstGeom>
        </p:spPr>
      </p:pic>
      <p:pic>
        <p:nvPicPr>
          <p:cNvPr id="23" name="그래픽 22" descr="배지 3 단색으로 채워진">
            <a:extLst>
              <a:ext uri="{FF2B5EF4-FFF2-40B4-BE49-F238E27FC236}">
                <a16:creationId xmlns:a16="http://schemas.microsoft.com/office/drawing/2014/main" id="{21D5663E-33EB-1B27-B39F-ABFED335CD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34943" y="1755862"/>
            <a:ext cx="248952" cy="24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0E389739-C4C6-393E-8698-CF8D51A12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" y="687493"/>
            <a:ext cx="10706100" cy="1057275"/>
          </a:xfrm>
          <a:prstGeom prst="rect">
            <a:avLst/>
          </a:prstGeom>
        </p:spPr>
      </p:pic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DC54087-5D73-44D9-CE63-D780161C5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11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5BFB879-6C0C-8664-26A8-ED77FD7158AF}"/>
              </a:ext>
            </a:extLst>
          </p:cNvPr>
          <p:cNvSpPr/>
          <p:nvPr/>
        </p:nvSpPr>
        <p:spPr>
          <a:xfrm>
            <a:off x="299526" y="188640"/>
            <a:ext cx="8544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/>
              <a:t>The</a:t>
            </a:r>
            <a:r>
              <a:rPr lang="ko-KR" altLang="en-US" b="1" dirty="0"/>
              <a:t> </a:t>
            </a:r>
            <a:r>
              <a:rPr lang="en-US" altLang="ko-KR" b="1" dirty="0"/>
              <a:t>Wall Street Journal Video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396BBF3-E399-C0BA-167B-4A1547B92A84}"/>
              </a:ext>
            </a:extLst>
          </p:cNvPr>
          <p:cNvSpPr/>
          <p:nvPr/>
        </p:nvSpPr>
        <p:spPr>
          <a:xfrm>
            <a:off x="5320146" y="1216130"/>
            <a:ext cx="432048" cy="21905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 descr="텍스트, 스크린샷, 인간의 얼굴, 멀티미디어 소프트웨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B7BA254-FE90-2021-0F85-3974EC3AF5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61" y="2116247"/>
            <a:ext cx="8679942" cy="4240103"/>
          </a:xfrm>
          <a:prstGeom prst="rect">
            <a:avLst/>
          </a:prstGeom>
        </p:spPr>
      </p:pic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BDA3A31C-F91E-BA71-C3DC-F88E9032ADF6}"/>
              </a:ext>
            </a:extLst>
          </p:cNvPr>
          <p:cNvCxnSpPr>
            <a:cxnSpLocks/>
            <a:stCxn id="9" idx="2"/>
            <a:endCxn id="13" idx="0"/>
          </p:cNvCxnSpPr>
          <p:nvPr/>
        </p:nvCxnSpPr>
        <p:spPr>
          <a:xfrm flipH="1">
            <a:off x="4486032" y="1435185"/>
            <a:ext cx="1050138" cy="68106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4F74E8D-BDE4-67C7-0AB3-6472A5573B80}"/>
              </a:ext>
            </a:extLst>
          </p:cNvPr>
          <p:cNvSpPr/>
          <p:nvPr/>
        </p:nvSpPr>
        <p:spPr>
          <a:xfrm>
            <a:off x="9037107" y="2553139"/>
            <a:ext cx="2921924" cy="3366317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ko-KR" altLang="en-US" sz="1500" b="1" dirty="0">
                <a:solidFill>
                  <a:schemeClr val="tx1"/>
                </a:solidFill>
              </a:rPr>
              <a:t>다양한 최신 </a:t>
            </a:r>
            <a:r>
              <a:rPr lang="en-US" altLang="ko-KR" sz="1500" b="1" dirty="0">
                <a:solidFill>
                  <a:schemeClr val="tx1"/>
                </a:solidFill>
              </a:rPr>
              <a:t>Video </a:t>
            </a:r>
            <a:r>
              <a:rPr lang="ko-KR" altLang="en-US" sz="1500" b="1" dirty="0">
                <a:solidFill>
                  <a:schemeClr val="tx1"/>
                </a:solidFill>
              </a:rPr>
              <a:t>제공 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pPr algn="ctr">
              <a:lnSpc>
                <a:spcPct val="200000"/>
              </a:lnSpc>
            </a:pPr>
            <a:r>
              <a:rPr lang="en-US" altLang="ko-KR" sz="1500" b="1" dirty="0">
                <a:solidFill>
                  <a:schemeClr val="tx1"/>
                </a:solidFill>
              </a:rPr>
              <a:t>News, Business, Management, Personal Finance, Tech, Opinion, Life &amp; Culture, Science</a:t>
            </a:r>
            <a:r>
              <a:rPr lang="ko-KR" altLang="en-US" sz="1500" b="1" dirty="0">
                <a:solidFill>
                  <a:schemeClr val="tx1"/>
                </a:solidFill>
              </a:rPr>
              <a:t> 등 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pPr algn="ctr">
              <a:lnSpc>
                <a:spcPct val="200000"/>
              </a:lnSpc>
            </a:pPr>
            <a:r>
              <a:rPr lang="ko-KR" altLang="en-US" sz="1500" b="1" dirty="0">
                <a:solidFill>
                  <a:schemeClr val="tx1"/>
                </a:solidFill>
              </a:rPr>
              <a:t>매주 </a:t>
            </a:r>
            <a:r>
              <a:rPr lang="en-US" altLang="ko-KR" sz="1500" b="1" dirty="0">
                <a:solidFill>
                  <a:schemeClr val="tx1"/>
                </a:solidFill>
              </a:rPr>
              <a:t>30</a:t>
            </a:r>
            <a:r>
              <a:rPr lang="ko-KR" altLang="en-US" sz="1500" b="1" dirty="0">
                <a:solidFill>
                  <a:schemeClr val="tx1"/>
                </a:solidFill>
              </a:rPr>
              <a:t>개 이상의 신규 </a:t>
            </a:r>
            <a:r>
              <a:rPr lang="en-US" altLang="ko-KR" sz="1500" b="1" dirty="0">
                <a:solidFill>
                  <a:schemeClr val="tx1"/>
                </a:solidFill>
              </a:rPr>
              <a:t>Video </a:t>
            </a:r>
            <a:r>
              <a:rPr lang="ko-KR" altLang="en-US" sz="1500" b="1" dirty="0">
                <a:solidFill>
                  <a:schemeClr val="tx1"/>
                </a:solidFill>
              </a:rPr>
              <a:t>추가  </a:t>
            </a:r>
            <a:r>
              <a:rPr lang="en-US" altLang="ko-KR" sz="1500" b="1" dirty="0">
                <a:solidFill>
                  <a:schemeClr val="tx1"/>
                </a:solidFill>
              </a:rPr>
              <a:t>/  </a:t>
            </a:r>
            <a:r>
              <a:rPr lang="ko-KR" altLang="en-US" sz="1500" b="1" dirty="0">
                <a:solidFill>
                  <a:schemeClr val="tx1"/>
                </a:solidFill>
              </a:rPr>
              <a:t>영문 </a:t>
            </a:r>
            <a:r>
              <a:rPr lang="en-US" altLang="ko-KR" sz="1500" b="1" dirty="0">
                <a:solidFill>
                  <a:schemeClr val="tx1"/>
                </a:solidFill>
              </a:rPr>
              <a:t>Transcript </a:t>
            </a:r>
            <a:r>
              <a:rPr lang="ko-KR" altLang="en-US" sz="1500" b="1" dirty="0">
                <a:solidFill>
                  <a:schemeClr val="tx1"/>
                </a:solidFill>
              </a:rPr>
              <a:t>제공 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endParaRPr lang="en-US" altLang="ko-KR" sz="1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4641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5B68BA0-28D5-564D-A4C6-AF1AFED65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12</a:t>
            </a:r>
            <a:endParaRPr lang="ko-KR" altLang="en-US" dirty="0"/>
          </a:p>
        </p:txBody>
      </p:sp>
      <p:pic>
        <p:nvPicPr>
          <p:cNvPr id="6" name="그림 5" descr="텍스트, 인간의 얼굴, 스크린샷, 사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0037011-5C6A-3E25-27EB-719F17100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1317723"/>
            <a:ext cx="3902279" cy="5221189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649516E-5BC2-60DC-E01E-80854DE5C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50" y="238522"/>
            <a:ext cx="10401300" cy="93345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180BC7BA-970E-4878-BD26-B42B1CC31363}"/>
              </a:ext>
            </a:extLst>
          </p:cNvPr>
          <p:cNvSpPr/>
          <p:nvPr/>
        </p:nvSpPr>
        <p:spPr>
          <a:xfrm>
            <a:off x="5757887" y="690837"/>
            <a:ext cx="432048" cy="21905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EC6EA110-BD0D-4C11-DEC8-FA61A2CD6926}"/>
              </a:ext>
            </a:extLst>
          </p:cNvPr>
          <p:cNvCxnSpPr>
            <a:cxnSpLocks/>
            <a:stCxn id="9" idx="2"/>
            <a:endCxn id="6" idx="3"/>
          </p:cNvCxnSpPr>
          <p:nvPr/>
        </p:nvCxnSpPr>
        <p:spPr>
          <a:xfrm flipH="1">
            <a:off x="4797629" y="909892"/>
            <a:ext cx="1176282" cy="301842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69FD41F-4F27-2075-77C6-E31873BD6B7D}"/>
              </a:ext>
            </a:extLst>
          </p:cNvPr>
          <p:cNvSpPr/>
          <p:nvPr/>
        </p:nvSpPr>
        <p:spPr>
          <a:xfrm>
            <a:off x="6031188" y="1398017"/>
            <a:ext cx="5265462" cy="115212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500" b="1" dirty="0">
                <a:solidFill>
                  <a:srgbClr val="FF0000"/>
                </a:solidFill>
              </a:rPr>
              <a:t>다양한 주제의 </a:t>
            </a:r>
            <a:r>
              <a:rPr lang="en-US" altLang="ko-KR" sz="1500" b="1" dirty="0">
                <a:solidFill>
                  <a:srgbClr val="FF0000"/>
                </a:solidFill>
              </a:rPr>
              <a:t>Audio </a:t>
            </a:r>
            <a:r>
              <a:rPr lang="ko-KR" altLang="en-US" sz="1500" b="1" dirty="0">
                <a:solidFill>
                  <a:srgbClr val="FF0000"/>
                </a:solidFill>
              </a:rPr>
              <a:t>제공 </a:t>
            </a:r>
            <a:endParaRPr lang="en-US" altLang="ko-KR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500" b="1" dirty="0">
                <a:solidFill>
                  <a:srgbClr val="FF0000"/>
                </a:solidFill>
              </a:rPr>
              <a:t>Top News, Podcasts, Video Podcasts, Opinion</a:t>
            </a:r>
          </a:p>
          <a:p>
            <a:pPr algn="ctr">
              <a:lnSpc>
                <a:spcPct val="150000"/>
              </a:lnSpc>
            </a:pPr>
            <a:r>
              <a:rPr lang="en-US" altLang="ko-KR" sz="1500" b="1" dirty="0">
                <a:solidFill>
                  <a:srgbClr val="FF0000"/>
                </a:solidFill>
              </a:rPr>
              <a:t>Business &amp; Finance, Life &amp; Work </a:t>
            </a:r>
            <a:r>
              <a:rPr lang="ko-KR" altLang="en-US" sz="1500" b="1" dirty="0">
                <a:solidFill>
                  <a:srgbClr val="FF0000"/>
                </a:solidFill>
              </a:rPr>
              <a:t>등 </a:t>
            </a:r>
            <a:endParaRPr lang="en-US" altLang="ko-KR" sz="1500" b="1" dirty="0">
              <a:solidFill>
                <a:srgbClr val="FF0000"/>
              </a:solidFill>
            </a:endParaRPr>
          </a:p>
        </p:txBody>
      </p:sp>
      <p:pic>
        <p:nvPicPr>
          <p:cNvPr id="15" name="그림 14" descr="텍스트, 스크린샷, 폰트, 브랜드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107549E-E2C1-F18E-DE36-67195A3E7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5770" y="3268111"/>
            <a:ext cx="4894407" cy="1208654"/>
          </a:xfrm>
          <a:prstGeom prst="rect">
            <a:avLst/>
          </a:prstGeom>
        </p:spPr>
      </p:pic>
      <p:pic>
        <p:nvPicPr>
          <p:cNvPr id="19" name="그림 18" descr="텍스트, 폰트, 다채로움, 브랜드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691E180-9838-F7AF-76CC-1D7D79110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5672" y="4799452"/>
            <a:ext cx="5015345" cy="123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47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B988246-9185-70CE-3175-5B9547643730}"/>
              </a:ext>
            </a:extLst>
          </p:cNvPr>
          <p:cNvSpPr txBox="1"/>
          <p:nvPr/>
        </p:nvSpPr>
        <p:spPr>
          <a:xfrm>
            <a:off x="232266" y="1701323"/>
            <a:ext cx="11727468" cy="2951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dirty="0"/>
              <a:t>관련 문의 </a:t>
            </a:r>
            <a:endParaRPr lang="en-US" altLang="ko-KR" sz="3200" dirty="0"/>
          </a:p>
          <a:p>
            <a:pPr algn="ctr">
              <a:lnSpc>
                <a:spcPct val="150000"/>
              </a:lnSpc>
            </a:pPr>
            <a:r>
              <a:rPr lang="en-US" altLang="ko-KR" sz="3200" dirty="0"/>
              <a:t>LIS KOREA</a:t>
            </a:r>
          </a:p>
          <a:p>
            <a:pPr algn="ctr">
              <a:lnSpc>
                <a:spcPct val="150000"/>
              </a:lnSpc>
            </a:pPr>
            <a:r>
              <a:rPr lang="en-US" altLang="ko-KR" sz="3200" dirty="0"/>
              <a:t>Tel</a:t>
            </a:r>
            <a:r>
              <a:rPr lang="ko-KR" altLang="en-US" sz="3200" dirty="0"/>
              <a:t> </a:t>
            </a:r>
            <a:r>
              <a:rPr lang="en-US" altLang="ko-KR" sz="3200" dirty="0"/>
              <a:t>:</a:t>
            </a:r>
            <a:r>
              <a:rPr lang="ko-KR" altLang="en-US" sz="3200" dirty="0"/>
              <a:t> </a:t>
            </a:r>
            <a:r>
              <a:rPr lang="en-US" altLang="ko-KR" sz="3200" dirty="0"/>
              <a:t>02-6330-2750</a:t>
            </a:r>
          </a:p>
          <a:p>
            <a:pPr algn="ctr">
              <a:lnSpc>
                <a:spcPct val="150000"/>
              </a:lnSpc>
            </a:pPr>
            <a:r>
              <a:rPr lang="en-US" altLang="ko-KR" sz="3200" dirty="0"/>
              <a:t>Email : </a:t>
            </a:r>
            <a:r>
              <a:rPr lang="en-US" altLang="ko-KR" sz="3200" dirty="0">
                <a:hlinkClick r:id="rId2"/>
              </a:rPr>
              <a:t>info@liskor.kr</a:t>
            </a:r>
            <a:endParaRPr lang="ko-KR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A2995-15B7-DF7A-0466-8F2714F0C8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5" t="14062" r="67789" b="79793"/>
          <a:stretch/>
        </p:blipFill>
        <p:spPr bwMode="auto">
          <a:xfrm>
            <a:off x="3322879" y="399577"/>
            <a:ext cx="555918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8">
            <a:extLst>
              <a:ext uri="{FF2B5EF4-FFF2-40B4-BE49-F238E27FC236}">
                <a16:creationId xmlns:a16="http://schemas.microsoft.com/office/drawing/2014/main" id="{1D5016A3-85F9-854D-A838-0599C695293E}"/>
              </a:ext>
            </a:extLst>
          </p:cNvPr>
          <p:cNvSpPr/>
          <p:nvPr/>
        </p:nvSpPr>
        <p:spPr>
          <a:xfrm>
            <a:off x="12948" y="6256387"/>
            <a:ext cx="12179052" cy="604837"/>
          </a:xfrm>
          <a:prstGeom prst="rect">
            <a:avLst/>
          </a:prstGeom>
          <a:gradFill flip="none" rotWithShape="1">
            <a:gsLst>
              <a:gs pos="20000">
                <a:schemeClr val="tx1">
                  <a:lumMod val="65000"/>
                  <a:lumOff val="35000"/>
                </a:scheme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00" b="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D153FFB-BEA5-B693-CB23-CAFAC5D65A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384" y="6377734"/>
            <a:ext cx="1168146" cy="3953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1093FE78-3388-7CC2-B5E3-E335382302B1}"/>
              </a:ext>
            </a:extLst>
          </p:cNvPr>
          <p:cNvSpPr/>
          <p:nvPr/>
        </p:nvSpPr>
        <p:spPr>
          <a:xfrm>
            <a:off x="3046512" y="6256387"/>
            <a:ext cx="6098976" cy="58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latin typeface="Calibri" panose="020F0502020204030204" pitchFamily="34" charset="0"/>
              </a:rPr>
              <a:t>주</a:t>
            </a:r>
            <a:r>
              <a:rPr lang="en-US" altLang="ko-KR" sz="1000" dirty="0">
                <a:latin typeface="Calibri" panose="020F0502020204030204" pitchFamily="34" charset="0"/>
              </a:rPr>
              <a:t>)</a:t>
            </a:r>
            <a:r>
              <a:rPr lang="ko-KR" altLang="en-US" sz="1000" dirty="0" err="1">
                <a:latin typeface="Calibri" panose="020F0502020204030204" pitchFamily="34" charset="0"/>
              </a:rPr>
              <a:t>엘아이에스코리아</a:t>
            </a:r>
            <a:r>
              <a:rPr lang="ko-KR" altLang="en-US" sz="1000" dirty="0">
                <a:latin typeface="Calibri" panose="020F0502020204030204" pitchFamily="34" charset="0"/>
              </a:rPr>
              <a:t> </a:t>
            </a:r>
            <a:r>
              <a:rPr lang="en-US" altLang="ko-KR" sz="1000" dirty="0">
                <a:latin typeface="Calibri" panose="020F0502020204030204" pitchFamily="34" charset="0"/>
              </a:rPr>
              <a:t>(LIS KOREA)</a:t>
            </a:r>
          </a:p>
          <a:p>
            <a:pPr algn="ctr"/>
            <a:r>
              <a:rPr lang="en-US" altLang="ko-KR" sz="1000" dirty="0">
                <a:latin typeface="Calibri" panose="020F0502020204030204" pitchFamily="34" charset="0"/>
              </a:rPr>
              <a:t>Tel</a:t>
            </a:r>
            <a:r>
              <a:rPr lang="en-US" altLang="ko-KR" sz="1000" baseline="0" dirty="0">
                <a:latin typeface="Calibri" panose="020F0502020204030204" pitchFamily="34" charset="0"/>
              </a:rPr>
              <a:t> : 02-6330-2750 / Email : info@liskor.kr</a:t>
            </a:r>
            <a:endParaRPr lang="ko-KR" altLang="en-US" sz="1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646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711</Words>
  <Application>Microsoft Office PowerPoint</Application>
  <PresentationFormat>와이드스크린</PresentationFormat>
  <Paragraphs>135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굴림</vt:lpstr>
      <vt:lpstr>맑은 고딕</vt:lpstr>
      <vt:lpstr>Arial</vt:lpstr>
      <vt:lpstr>Calibri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 Tony</dc:creator>
  <cp:lastModifiedBy>Loyola_librarian</cp:lastModifiedBy>
  <cp:revision>15</cp:revision>
  <dcterms:created xsi:type="dcterms:W3CDTF">2021-08-04T05:46:13Z</dcterms:created>
  <dcterms:modified xsi:type="dcterms:W3CDTF">2026-01-30T01:51:55Z</dcterms:modified>
</cp:coreProperties>
</file>